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58" r:id="rId3"/>
    <p:sldId id="265" r:id="rId4"/>
    <p:sldId id="259" r:id="rId5"/>
    <p:sldId id="264" r:id="rId6"/>
    <p:sldId id="263" r:id="rId7"/>
    <p:sldId id="306" r:id="rId8"/>
    <p:sldId id="302" r:id="rId9"/>
    <p:sldId id="301" r:id="rId10"/>
    <p:sldId id="299" r:id="rId11"/>
    <p:sldId id="304" r:id="rId12"/>
    <p:sldId id="290" r:id="rId13"/>
    <p:sldId id="289" r:id="rId14"/>
    <p:sldId id="288" r:id="rId15"/>
    <p:sldId id="305" r:id="rId16"/>
    <p:sldId id="266" r:id="rId17"/>
    <p:sldId id="267" r:id="rId18"/>
    <p:sldId id="268" r:id="rId19"/>
    <p:sldId id="269" r:id="rId20"/>
    <p:sldId id="270" r:id="rId21"/>
    <p:sldId id="298" r:id="rId22"/>
    <p:sldId id="271" r:id="rId23"/>
    <p:sldId id="286" r:id="rId24"/>
    <p:sldId id="272" r:id="rId25"/>
    <p:sldId id="273" r:id="rId26"/>
    <p:sldId id="274" r:id="rId27"/>
    <p:sldId id="307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91" r:id="rId4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4C73FF-5775-4F87-8D75-0D2BA34D4ED6}" type="datetimeFigureOut">
              <a:rPr lang="tr-TR" smtClean="0"/>
              <a:pPr/>
              <a:t>17.11.2011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54F6B0-4D8B-43A8-B549-0EA92E11729D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0" y="303213"/>
            <a:ext cx="1588" cy="15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503238" y="4316413"/>
            <a:ext cx="5854700" cy="405765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/>
          <p:cNvSpPr txBox="1">
            <a:spLocks noChangeArrowheads="1"/>
          </p:cNvSpPr>
          <p:nvPr/>
        </p:nvSpPr>
        <p:spPr bwMode="auto">
          <a:xfrm>
            <a:off x="0" y="303213"/>
            <a:ext cx="1588" cy="15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503238" y="4316413"/>
            <a:ext cx="5854700" cy="405765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699D0-0270-4312-8CD6-72D446DF21FD}" type="datetimeFigureOut">
              <a:rPr lang="tr-TR" smtClean="0"/>
              <a:pPr/>
              <a:t>17.11.2011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1375A-40A9-421A-A4A5-ADC4138547C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699D0-0270-4312-8CD6-72D446DF21FD}" type="datetimeFigureOut">
              <a:rPr lang="tr-TR" smtClean="0"/>
              <a:pPr/>
              <a:t>17.11.2011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1375A-40A9-421A-A4A5-ADC4138547C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699D0-0270-4312-8CD6-72D446DF21FD}" type="datetimeFigureOut">
              <a:rPr lang="tr-TR" smtClean="0"/>
              <a:pPr/>
              <a:t>17.11.2011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1375A-40A9-421A-A4A5-ADC4138547C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699D0-0270-4312-8CD6-72D446DF21FD}" type="datetimeFigureOut">
              <a:rPr lang="tr-TR" smtClean="0"/>
              <a:pPr/>
              <a:t>17.11.2011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1375A-40A9-421A-A4A5-ADC4138547C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699D0-0270-4312-8CD6-72D446DF21FD}" type="datetimeFigureOut">
              <a:rPr lang="tr-TR" smtClean="0"/>
              <a:pPr/>
              <a:t>17.11.2011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1375A-40A9-421A-A4A5-ADC4138547C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699D0-0270-4312-8CD6-72D446DF21FD}" type="datetimeFigureOut">
              <a:rPr lang="tr-TR" smtClean="0"/>
              <a:pPr/>
              <a:t>17.11.2011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1375A-40A9-421A-A4A5-ADC4138547C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699D0-0270-4312-8CD6-72D446DF21FD}" type="datetimeFigureOut">
              <a:rPr lang="tr-TR" smtClean="0"/>
              <a:pPr/>
              <a:t>17.11.2011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1375A-40A9-421A-A4A5-ADC4138547C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699D0-0270-4312-8CD6-72D446DF21FD}" type="datetimeFigureOut">
              <a:rPr lang="tr-TR" smtClean="0"/>
              <a:pPr/>
              <a:t>17.11.2011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1375A-40A9-421A-A4A5-ADC4138547C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699D0-0270-4312-8CD6-72D446DF21FD}" type="datetimeFigureOut">
              <a:rPr lang="tr-TR" smtClean="0"/>
              <a:pPr/>
              <a:t>17.11.2011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1375A-40A9-421A-A4A5-ADC4138547C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699D0-0270-4312-8CD6-72D446DF21FD}" type="datetimeFigureOut">
              <a:rPr lang="tr-TR" smtClean="0"/>
              <a:pPr/>
              <a:t>17.11.2011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1375A-40A9-421A-A4A5-ADC4138547C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699D0-0270-4312-8CD6-72D446DF21FD}" type="datetimeFigureOut">
              <a:rPr lang="tr-TR" smtClean="0"/>
              <a:pPr/>
              <a:t>17.11.2011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1375A-40A9-421A-A4A5-ADC4138547C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699D0-0270-4312-8CD6-72D446DF21FD}" type="datetimeFigureOut">
              <a:rPr lang="tr-TR" smtClean="0"/>
              <a:pPr/>
              <a:t>17.11.2011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1375A-40A9-421A-A4A5-ADC4138547C6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sz="3600" dirty="0" smtClean="0">
                <a:solidFill>
                  <a:schemeClr val="accent6"/>
                </a:solidFill>
              </a:rPr>
              <a:t>KARDİYOPULMONER  ARREST VE RESUSİTASYON</a:t>
            </a:r>
            <a:endParaRPr lang="tr-TR" sz="3600" dirty="0">
              <a:solidFill>
                <a:schemeClr val="accent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4509120"/>
            <a:ext cx="6400800" cy="1752600"/>
          </a:xfrm>
        </p:spPr>
        <p:txBody>
          <a:bodyPr>
            <a:normAutofit/>
          </a:bodyPr>
          <a:lstStyle/>
          <a:p>
            <a:r>
              <a:rPr lang="tr-TR" sz="2800" dirty="0" smtClean="0">
                <a:solidFill>
                  <a:srgbClr val="002060"/>
                </a:solidFill>
              </a:rPr>
              <a:t>Prof.Dr.Hakan Tezcan</a:t>
            </a:r>
          </a:p>
          <a:p>
            <a:r>
              <a:rPr lang="tr-TR" sz="2800" dirty="0" smtClean="0">
                <a:solidFill>
                  <a:srgbClr val="002060"/>
                </a:solidFill>
              </a:rPr>
              <a:t>Marmara Üniversitesi Tıp Fakültesi </a:t>
            </a:r>
          </a:p>
          <a:p>
            <a:r>
              <a:rPr lang="tr-TR" sz="2800" dirty="0" smtClean="0">
                <a:solidFill>
                  <a:srgbClr val="002060"/>
                </a:solidFill>
              </a:rPr>
              <a:t> İç Hastalıkları Anabilim Dalı</a:t>
            </a:r>
            <a:endParaRPr lang="tr-TR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29350"/>
            <a:ext cx="2095500" cy="419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48500" y="5715000"/>
            <a:ext cx="2095500" cy="1047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4788" y="992188"/>
            <a:ext cx="3654425" cy="4873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8437" name="Text Box 4"/>
          <p:cNvSpPr txBox="1">
            <a:spLocks noChangeArrowheads="1"/>
          </p:cNvSpPr>
          <p:nvPr/>
        </p:nvSpPr>
        <p:spPr bwMode="auto">
          <a:xfrm>
            <a:off x="179388" y="6678613"/>
            <a:ext cx="8783637" cy="209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800">
                <a:solidFill>
                  <a:srgbClr val="000000"/>
                </a:solidFill>
                <a:latin typeface="Sans Serif"/>
              </a:rPr>
              <a:t>Copyright ©2010 American Heart Association</a:t>
            </a:r>
          </a:p>
        </p:txBody>
      </p:sp>
      <p:sp>
        <p:nvSpPr>
          <p:cNvPr id="18438" name="Text Box 5"/>
          <p:cNvSpPr txBox="1">
            <a:spLocks noChangeArrowheads="1"/>
          </p:cNvSpPr>
          <p:nvPr/>
        </p:nvSpPr>
        <p:spPr bwMode="auto">
          <a:xfrm>
            <a:off x="2744788" y="5973763"/>
            <a:ext cx="6588125" cy="268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 b="1">
                <a:solidFill>
                  <a:srgbClr val="000000"/>
                </a:solidFill>
                <a:latin typeface="Sans Serif"/>
              </a:rPr>
              <a:t>Berg, R. A. et al. Circulation 2010;122:S685-S705</a:t>
            </a:r>
          </a:p>
        </p:txBody>
      </p:sp>
      <p:sp>
        <p:nvSpPr>
          <p:cNvPr id="18439" name="Text Box 6"/>
          <p:cNvSpPr txBox="1">
            <a:spLocks noChangeArrowheads="1"/>
          </p:cNvSpPr>
          <p:nvPr/>
        </p:nvSpPr>
        <p:spPr bwMode="auto">
          <a:xfrm>
            <a:off x="179388" y="179388"/>
            <a:ext cx="8783637" cy="631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 anchor="ctr" anchorCtr="1"/>
          <a:lstStyle/>
          <a:p>
            <a:pPr algn="ctr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dirty="0" smtClean="0">
                <a:solidFill>
                  <a:schemeClr val="accent6"/>
                </a:solidFill>
                <a:latin typeface="+mj-lt"/>
              </a:rPr>
              <a:t> </a:t>
            </a:r>
            <a:r>
              <a:rPr lang="en-GB" sz="3200" dirty="0">
                <a:solidFill>
                  <a:schemeClr val="accent6"/>
                </a:solidFill>
                <a:latin typeface="+mj-lt"/>
              </a:rPr>
              <a:t>BLS </a:t>
            </a:r>
            <a:r>
              <a:rPr lang="en-GB" sz="3200" dirty="0" err="1" smtClean="0">
                <a:solidFill>
                  <a:schemeClr val="accent6"/>
                </a:solidFill>
                <a:latin typeface="+mj-lt"/>
              </a:rPr>
              <a:t>algoritm</a:t>
            </a:r>
            <a:r>
              <a:rPr lang="tr-TR" sz="3200" dirty="0" smtClean="0">
                <a:solidFill>
                  <a:schemeClr val="accent6"/>
                </a:solidFill>
                <a:latin typeface="+mj-lt"/>
              </a:rPr>
              <a:t>ası</a:t>
            </a:r>
            <a:endParaRPr lang="en-GB" sz="3200" dirty="0">
              <a:solidFill>
                <a:schemeClr val="accent6"/>
              </a:solidFill>
              <a:latin typeface="+mj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smtClean="0">
                <a:solidFill>
                  <a:srgbClr val="002060"/>
                </a:solidFill>
              </a:rPr>
              <a:t>Temel Yaşam Desteği</a:t>
            </a:r>
            <a:endParaRPr lang="tr-TR" sz="32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002060"/>
                </a:solidFill>
              </a:rPr>
              <a:t>Arrest tespiti</a:t>
            </a:r>
          </a:p>
          <a:p>
            <a:r>
              <a:rPr lang="tr-TR" dirty="0" smtClean="0">
                <a:solidFill>
                  <a:srgbClr val="002060"/>
                </a:solidFill>
              </a:rPr>
              <a:t>Acil yardım çağrısı</a:t>
            </a:r>
          </a:p>
          <a:p>
            <a:r>
              <a:rPr lang="tr-TR" dirty="0" smtClean="0">
                <a:solidFill>
                  <a:srgbClr val="002060"/>
                </a:solidFill>
              </a:rPr>
              <a:t>KPR , göğüs kompresyonu ön planda</a:t>
            </a:r>
          </a:p>
          <a:p>
            <a:r>
              <a:rPr lang="tr-TR" dirty="0" smtClean="0">
                <a:solidFill>
                  <a:srgbClr val="002060"/>
                </a:solidFill>
              </a:rPr>
              <a:t>Mümkün olan en kısa sürede defibrilasyon</a:t>
            </a:r>
          </a:p>
          <a:p>
            <a:r>
              <a:rPr lang="tr-TR" dirty="0" smtClean="0">
                <a:solidFill>
                  <a:srgbClr val="002060"/>
                </a:solidFill>
              </a:rPr>
              <a:t>İleri yaşam desteği</a:t>
            </a:r>
          </a:p>
          <a:p>
            <a:r>
              <a:rPr lang="tr-TR" dirty="0" smtClean="0">
                <a:solidFill>
                  <a:srgbClr val="002060"/>
                </a:solidFill>
              </a:rPr>
              <a:t>Post-arrest bakım</a:t>
            </a:r>
            <a:endParaRPr lang="tr-TR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0"/>
            <a:ext cx="7772400" cy="1143000"/>
          </a:xfrm>
        </p:spPr>
        <p:txBody>
          <a:bodyPr/>
          <a:lstStyle/>
          <a:p>
            <a:pPr eaLnBrk="1" hangingPunct="1"/>
            <a:r>
              <a:rPr lang="tr-TR" sz="3200" dirty="0" smtClean="0">
                <a:solidFill>
                  <a:schemeClr val="accent6"/>
                </a:solidFill>
              </a:rPr>
              <a:t>Hastanede kardiyak arrest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75" y="1214438"/>
            <a:ext cx="7772400" cy="52863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sz="2800" dirty="0" smtClean="0">
                <a:solidFill>
                  <a:srgbClr val="002060"/>
                </a:solidFill>
              </a:rPr>
              <a:t>Yardım  çağır , ekipman  hazırlat</a:t>
            </a:r>
          </a:p>
          <a:p>
            <a:pPr eaLnBrk="1" hangingPunct="1">
              <a:lnSpc>
                <a:spcPct val="90000"/>
              </a:lnSpc>
            </a:pPr>
            <a:r>
              <a:rPr lang="tr-TR" sz="2800" dirty="0" smtClean="0">
                <a:solidFill>
                  <a:srgbClr val="002060"/>
                </a:solidFill>
              </a:rPr>
              <a:t>Monitorde ritim VT/VF ise tek bir prekordiyal vuru</a:t>
            </a:r>
          </a:p>
          <a:p>
            <a:pPr eaLnBrk="1" hangingPunct="1">
              <a:lnSpc>
                <a:spcPct val="90000"/>
              </a:lnSpc>
            </a:pPr>
            <a:r>
              <a:rPr lang="tr-TR" sz="2800" dirty="0" smtClean="0">
                <a:solidFill>
                  <a:srgbClr val="002060"/>
                </a:solidFill>
              </a:rPr>
              <a:t>KPR  30:2  başla</a:t>
            </a:r>
          </a:p>
          <a:p>
            <a:pPr eaLnBrk="1" hangingPunct="1">
              <a:lnSpc>
                <a:spcPct val="90000"/>
              </a:lnSpc>
            </a:pPr>
            <a:r>
              <a:rPr lang="tr-TR" sz="2800" dirty="0" smtClean="0">
                <a:solidFill>
                  <a:srgbClr val="002060"/>
                </a:solidFill>
              </a:rPr>
              <a:t>Nabızsız  VT/VF  ise hemen defibrile  et </a:t>
            </a:r>
          </a:p>
          <a:p>
            <a:pPr eaLnBrk="1" hangingPunct="1">
              <a:lnSpc>
                <a:spcPct val="90000"/>
              </a:lnSpc>
            </a:pPr>
            <a:r>
              <a:rPr lang="tr-TR" sz="2800" dirty="0" smtClean="0">
                <a:solidFill>
                  <a:srgbClr val="002060"/>
                </a:solidFill>
              </a:rPr>
              <a:t>Güvenli hava  yolu  temin et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sz="2800" dirty="0" smtClean="0">
                <a:solidFill>
                  <a:srgbClr val="002060"/>
                </a:solidFill>
              </a:rPr>
              <a:t>    (trakeal  entübasyon en güvenli yol)</a:t>
            </a:r>
          </a:p>
          <a:p>
            <a:pPr eaLnBrk="1" hangingPunct="1">
              <a:lnSpc>
                <a:spcPct val="90000"/>
              </a:lnSpc>
            </a:pPr>
            <a:r>
              <a:rPr lang="tr-TR" sz="2800" dirty="0" smtClean="0">
                <a:solidFill>
                  <a:srgbClr val="002060"/>
                </a:solidFill>
              </a:rPr>
              <a:t>Havayolu sağlandıktan sonra 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sz="2800" dirty="0" smtClean="0">
                <a:solidFill>
                  <a:srgbClr val="002060"/>
                </a:solidFill>
              </a:rPr>
              <a:t>          kompresyon  100/dk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sz="2800" dirty="0" smtClean="0">
                <a:solidFill>
                  <a:srgbClr val="002060"/>
                </a:solidFill>
              </a:rPr>
              <a:t>          ventilasyon  10/dk   sıklığında  devam  et</a:t>
            </a:r>
          </a:p>
          <a:p>
            <a:pPr eaLnBrk="1" hangingPunct="1">
              <a:lnSpc>
                <a:spcPct val="90000"/>
              </a:lnSpc>
            </a:pPr>
            <a:r>
              <a:rPr lang="tr-TR" sz="2800" dirty="0" smtClean="0">
                <a:solidFill>
                  <a:srgbClr val="002060"/>
                </a:solidFill>
              </a:rPr>
              <a:t>Ekip  lideri  KPR  işlemini  yönetir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tr-T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tr-TR" sz="3200" dirty="0" smtClean="0">
                <a:solidFill>
                  <a:schemeClr val="accent6"/>
                </a:solidFill>
              </a:rPr>
              <a:t>Havayolu-Ventilasyon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1571625"/>
            <a:ext cx="7772400" cy="5286375"/>
          </a:xfrm>
        </p:spPr>
        <p:txBody>
          <a:bodyPr/>
          <a:lstStyle/>
          <a:p>
            <a:pPr eaLnBrk="1" hangingPunct="1"/>
            <a:r>
              <a:rPr lang="tr-TR" sz="2800" dirty="0" smtClean="0">
                <a:solidFill>
                  <a:srgbClr val="002060"/>
                </a:solidFill>
              </a:rPr>
              <a:t>Baş </a:t>
            </a:r>
            <a:r>
              <a:rPr lang="tr-TR" sz="2800" dirty="0" smtClean="0">
                <a:solidFill>
                  <a:srgbClr val="002060"/>
                </a:solidFill>
              </a:rPr>
              <a:t>arkaya-çene yukarı, ağız içi aspirasyonu</a:t>
            </a:r>
          </a:p>
          <a:p>
            <a:pPr eaLnBrk="1" hangingPunct="1">
              <a:buFontTx/>
              <a:buNone/>
            </a:pPr>
            <a:r>
              <a:rPr lang="tr-TR" sz="2800" dirty="0" smtClean="0">
                <a:solidFill>
                  <a:srgbClr val="002060"/>
                </a:solidFill>
              </a:rPr>
              <a:t>    orofarengeal havayolu , balon-maske (Ambu) ile geçici olarak  havayolu ve ventilasyon</a:t>
            </a:r>
          </a:p>
          <a:p>
            <a:pPr eaLnBrk="1" hangingPunct="1"/>
            <a:r>
              <a:rPr lang="tr-TR" sz="2800" dirty="0" smtClean="0">
                <a:solidFill>
                  <a:srgbClr val="002060"/>
                </a:solidFill>
              </a:rPr>
              <a:t>Entübasyon en iyi-güvenli yol</a:t>
            </a:r>
          </a:p>
          <a:p>
            <a:pPr eaLnBrk="1" hangingPunct="1"/>
            <a:r>
              <a:rPr lang="tr-TR" sz="2800" dirty="0" smtClean="0">
                <a:solidFill>
                  <a:srgbClr val="002060"/>
                </a:solidFill>
              </a:rPr>
              <a:t>Laryngeal mask,combitube,laryngeal tüp </a:t>
            </a:r>
            <a:r>
              <a:rPr lang="tr-TR" sz="2800" dirty="0" smtClean="0">
                <a:solidFill>
                  <a:srgbClr val="002060"/>
                </a:solidFill>
              </a:rPr>
              <a:t>alternatifler</a:t>
            </a:r>
            <a:endParaRPr lang="tr-TR" sz="2800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tr-TR" sz="2800" dirty="0" smtClean="0">
                <a:solidFill>
                  <a:srgbClr val="002060"/>
                </a:solidFill>
              </a:rPr>
              <a:t>Entübasyonu en deneyimli  kişi yapmalı</a:t>
            </a:r>
          </a:p>
          <a:p>
            <a:pPr eaLnBrk="1" hangingPunct="1"/>
            <a:r>
              <a:rPr lang="tr-TR" sz="2800" dirty="0" smtClean="0">
                <a:solidFill>
                  <a:srgbClr val="002060"/>
                </a:solidFill>
              </a:rPr>
              <a:t>İşlem  10   sn de bitirilmeli</a:t>
            </a:r>
          </a:p>
          <a:p>
            <a:pPr eaLnBrk="1" hangingPunct="1">
              <a:buFontTx/>
              <a:buNone/>
            </a:pPr>
            <a:r>
              <a:rPr lang="tr-TR" sz="2800" dirty="0" smtClean="0">
                <a:solidFill>
                  <a:srgbClr val="002060"/>
                </a:solidFill>
              </a:rPr>
              <a:t>    (denemeler  arası  Ambu  kullanılabilir 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tr-TR" sz="3200" dirty="0" smtClean="0">
                <a:solidFill>
                  <a:schemeClr val="accent6"/>
                </a:solidFill>
              </a:rPr>
              <a:t>Havayolu-Ventilasyon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sz="2800" dirty="0" smtClean="0">
                <a:solidFill>
                  <a:srgbClr val="002060"/>
                </a:solidFill>
              </a:rPr>
              <a:t>Entübasyon girişimi sırasında kompresyonlara  uzun  süre  ara  verme</a:t>
            </a:r>
          </a:p>
          <a:p>
            <a:pPr eaLnBrk="1" hangingPunct="1"/>
            <a:r>
              <a:rPr lang="tr-TR" sz="2800" dirty="0" smtClean="0">
                <a:solidFill>
                  <a:srgbClr val="002060"/>
                </a:solidFill>
              </a:rPr>
              <a:t>Entübasyon  sonrası  kontrol, oskültasyon</a:t>
            </a:r>
          </a:p>
          <a:p>
            <a:pPr eaLnBrk="1" hangingPunct="1"/>
            <a:r>
              <a:rPr lang="tr-TR" sz="2800" dirty="0" smtClean="0">
                <a:solidFill>
                  <a:srgbClr val="002060"/>
                </a:solidFill>
              </a:rPr>
              <a:t>Gastrik inflasyondan  kaçın</a:t>
            </a:r>
          </a:p>
          <a:p>
            <a:pPr eaLnBrk="1" hangingPunct="1"/>
            <a:r>
              <a:rPr lang="tr-TR" sz="2800" dirty="0" smtClean="0">
                <a:solidFill>
                  <a:srgbClr val="002060"/>
                </a:solidFill>
              </a:rPr>
              <a:t>Dakikada 10  nefes (6 sn de 1), </a:t>
            </a:r>
          </a:p>
          <a:p>
            <a:pPr eaLnBrk="1" hangingPunct="1">
              <a:buFontTx/>
              <a:buNone/>
            </a:pPr>
            <a:r>
              <a:rPr lang="tr-TR" sz="2800" dirty="0" smtClean="0">
                <a:solidFill>
                  <a:srgbClr val="002060"/>
                </a:solidFill>
              </a:rPr>
              <a:t>    her  biri 1  sn’de  verilir</a:t>
            </a:r>
          </a:p>
          <a:p>
            <a:pPr eaLnBrk="1" hangingPunct="1"/>
            <a:r>
              <a:rPr lang="tr-TR" sz="2800" dirty="0" smtClean="0">
                <a:solidFill>
                  <a:srgbClr val="002060"/>
                </a:solidFill>
              </a:rPr>
              <a:t>500-600 cc tidal volüm (6-7 ml/kg)</a:t>
            </a:r>
          </a:p>
          <a:p>
            <a:pPr eaLnBrk="1" hangingPunct="1"/>
            <a:r>
              <a:rPr lang="tr-TR" sz="2800" dirty="0" smtClean="0">
                <a:solidFill>
                  <a:srgbClr val="002060"/>
                </a:solidFill>
              </a:rPr>
              <a:t>Oksijen 10-12 L/dk</a:t>
            </a:r>
          </a:p>
          <a:p>
            <a:pPr eaLnBrk="1" hangingPunct="1"/>
            <a:endParaRPr lang="tr-TR" dirty="0" smtClean="0"/>
          </a:p>
          <a:p>
            <a:pPr eaLnBrk="1" hangingPunct="1"/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3200" dirty="0" smtClean="0">
                <a:solidFill>
                  <a:schemeClr val="accent6"/>
                </a:solidFill>
              </a:rPr>
              <a:t>Göğüs Kompresyonu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sz="2800" dirty="0" smtClean="0">
                <a:solidFill>
                  <a:srgbClr val="002060"/>
                </a:solidFill>
              </a:rPr>
              <a:t>Serebral ve koroner  dolaşım  için  gerekli</a:t>
            </a:r>
          </a:p>
          <a:p>
            <a:pPr eaLnBrk="1" hangingPunct="1"/>
            <a:r>
              <a:rPr lang="tr-TR" sz="2800" dirty="0" smtClean="0">
                <a:solidFill>
                  <a:srgbClr val="002060"/>
                </a:solidFill>
              </a:rPr>
              <a:t>Sternum alt yarısına, orta hatta uygulanır</a:t>
            </a:r>
          </a:p>
          <a:p>
            <a:pPr eaLnBrk="1" hangingPunct="1"/>
            <a:r>
              <a:rPr lang="tr-TR" sz="2800" dirty="0" smtClean="0">
                <a:solidFill>
                  <a:srgbClr val="002060"/>
                </a:solidFill>
              </a:rPr>
              <a:t>100/dk  hızında  yapılır</a:t>
            </a:r>
          </a:p>
          <a:p>
            <a:pPr eaLnBrk="1" hangingPunct="1"/>
            <a:r>
              <a:rPr lang="tr-TR" sz="2800" dirty="0" smtClean="0">
                <a:solidFill>
                  <a:srgbClr val="002060"/>
                </a:solidFill>
              </a:rPr>
              <a:t>Yeterli  kompresyon (5 cm çökecek şekilde) ve </a:t>
            </a:r>
            <a:r>
              <a:rPr lang="tr-TR" sz="2800" dirty="0" smtClean="0">
                <a:solidFill>
                  <a:srgbClr val="002060"/>
                </a:solidFill>
              </a:rPr>
              <a:t>yeterli </a:t>
            </a:r>
            <a:r>
              <a:rPr lang="tr-TR" sz="2800" dirty="0" smtClean="0">
                <a:solidFill>
                  <a:srgbClr val="002060"/>
                </a:solidFill>
              </a:rPr>
              <a:t>relaksasyon  </a:t>
            </a:r>
            <a:r>
              <a:rPr lang="tr-TR" sz="2800" dirty="0" smtClean="0">
                <a:solidFill>
                  <a:srgbClr val="002060"/>
                </a:solidFill>
              </a:rPr>
              <a:t>zamanı  </a:t>
            </a:r>
            <a:r>
              <a:rPr lang="tr-TR" sz="2800" dirty="0" smtClean="0">
                <a:solidFill>
                  <a:srgbClr val="002060"/>
                </a:solidFill>
              </a:rPr>
              <a:t>  </a:t>
            </a:r>
            <a:endParaRPr lang="tr-TR" sz="2800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tr-TR" sz="2800" dirty="0" smtClean="0">
                <a:solidFill>
                  <a:srgbClr val="002060"/>
                </a:solidFill>
              </a:rPr>
              <a:t>2 dk  bir  görev  değiştir</a:t>
            </a:r>
          </a:p>
          <a:p>
            <a:pPr eaLnBrk="1" hangingPunct="1">
              <a:buFontTx/>
              <a:buNone/>
            </a:pPr>
            <a:r>
              <a:rPr lang="tr-TR" sz="2800" dirty="0" smtClean="0">
                <a:solidFill>
                  <a:srgbClr val="002060"/>
                </a:solidFill>
              </a:rPr>
              <a:t>   </a:t>
            </a:r>
          </a:p>
          <a:p>
            <a:pPr eaLnBrk="1" hangingPunct="1">
              <a:buFontTx/>
              <a:buNone/>
            </a:pPr>
            <a:r>
              <a:rPr lang="tr-TR" sz="2800" dirty="0" smtClean="0">
                <a:solidFill>
                  <a:srgbClr val="002060"/>
                </a:solidFill>
              </a:rPr>
              <a:t>    KOMPRESYONLARA  ARA  VERME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tr-TR" sz="3200" dirty="0" smtClean="0">
                <a:solidFill>
                  <a:schemeClr val="accent6"/>
                </a:solidFill>
              </a:rPr>
              <a:t>Kardiyak Arrest  Ritimleri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dirty="0" smtClean="0">
                <a:solidFill>
                  <a:srgbClr val="002060"/>
                </a:solidFill>
              </a:rPr>
              <a:t>Ventriküler  fibrilasyon (VF)</a:t>
            </a:r>
          </a:p>
          <a:p>
            <a:pPr eaLnBrk="1" hangingPunct="1"/>
            <a:r>
              <a:rPr lang="tr-TR" dirty="0" smtClean="0">
                <a:solidFill>
                  <a:srgbClr val="002060"/>
                </a:solidFill>
              </a:rPr>
              <a:t>Nabızsız  ventriküler  taşikardi (NVT)</a:t>
            </a:r>
          </a:p>
          <a:p>
            <a:pPr eaLnBrk="1" hangingPunct="1"/>
            <a:endParaRPr lang="tr-TR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tr-TR" dirty="0" smtClean="0">
                <a:solidFill>
                  <a:srgbClr val="002060"/>
                </a:solidFill>
              </a:rPr>
              <a:t>Nabızsız  elektrik  aktivite (NEA)</a:t>
            </a:r>
          </a:p>
          <a:p>
            <a:pPr eaLnBrk="1" hangingPunct="1"/>
            <a:r>
              <a:rPr lang="tr-TR" dirty="0" smtClean="0">
                <a:solidFill>
                  <a:srgbClr val="002060"/>
                </a:solidFill>
              </a:rPr>
              <a:t>Asistoli</a:t>
            </a:r>
          </a:p>
          <a:p>
            <a:pPr eaLnBrk="1" hangingPunct="1"/>
            <a:endParaRPr lang="tr-TR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tr-TR" sz="3200" dirty="0">
                <a:solidFill>
                  <a:schemeClr val="accent6"/>
                </a:solidFill>
              </a:rPr>
              <a:t>Ventriküler Taşikardi</a:t>
            </a:r>
            <a:endParaRPr lang="en-US" sz="3200" dirty="0">
              <a:solidFill>
                <a:schemeClr val="accent6"/>
              </a:solidFill>
            </a:endParaRPr>
          </a:p>
        </p:txBody>
      </p:sp>
      <p:pic>
        <p:nvPicPr>
          <p:cNvPr id="13315" name="Picture 3" descr="vtd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1775" y="1630363"/>
            <a:ext cx="614045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V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765175"/>
            <a:ext cx="7920037" cy="548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tr-TR" sz="3200" dirty="0">
                <a:solidFill>
                  <a:schemeClr val="accent6"/>
                </a:solidFill>
              </a:rPr>
              <a:t>Ventriküler fibrilasyon</a:t>
            </a:r>
            <a:endParaRPr lang="en-US" sz="3200" dirty="0">
              <a:solidFill>
                <a:schemeClr val="accent6"/>
              </a:solidFill>
            </a:endParaRPr>
          </a:p>
        </p:txBody>
      </p:sp>
      <p:pic>
        <p:nvPicPr>
          <p:cNvPr id="15363" name="Picture 3" descr="v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6663" y="2184400"/>
            <a:ext cx="6935787" cy="310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AU" sz="3200" dirty="0" err="1" smtClean="0">
                <a:solidFill>
                  <a:schemeClr val="accent6"/>
                </a:solidFill>
                <a:latin typeface="+mn-lt"/>
              </a:rPr>
              <a:t>Kardiyak</a:t>
            </a:r>
            <a:r>
              <a:rPr lang="en-AU" sz="3200" dirty="0" smtClean="0">
                <a:solidFill>
                  <a:schemeClr val="accent6"/>
                </a:solidFill>
                <a:latin typeface="+mn-lt"/>
              </a:rPr>
              <a:t> Arrest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AU" sz="2400" dirty="0" err="1" smtClean="0">
                <a:solidFill>
                  <a:srgbClr val="002060"/>
                </a:solidFill>
              </a:rPr>
              <a:t>Kalp</a:t>
            </a:r>
            <a:r>
              <a:rPr lang="en-AU" sz="2400" dirty="0" smtClean="0">
                <a:solidFill>
                  <a:srgbClr val="002060"/>
                </a:solidFill>
              </a:rPr>
              <a:t> </a:t>
            </a:r>
            <a:r>
              <a:rPr lang="en-AU" sz="2400" dirty="0" err="1" smtClean="0">
                <a:solidFill>
                  <a:srgbClr val="002060"/>
                </a:solidFill>
              </a:rPr>
              <a:t>pompa</a:t>
            </a:r>
            <a:r>
              <a:rPr lang="en-AU" sz="2400" dirty="0" smtClean="0">
                <a:solidFill>
                  <a:srgbClr val="002060"/>
                </a:solidFill>
              </a:rPr>
              <a:t> </a:t>
            </a:r>
            <a:r>
              <a:rPr lang="en-AU" sz="2400" dirty="0" err="1" smtClean="0">
                <a:solidFill>
                  <a:srgbClr val="002060"/>
                </a:solidFill>
              </a:rPr>
              <a:t>fonksiyonunun</a:t>
            </a:r>
            <a:r>
              <a:rPr lang="en-AU" sz="2400" dirty="0" smtClean="0">
                <a:solidFill>
                  <a:srgbClr val="002060"/>
                </a:solidFill>
              </a:rPr>
              <a:t> </a:t>
            </a:r>
            <a:r>
              <a:rPr lang="en-AU" sz="2400" dirty="0" err="1" smtClean="0">
                <a:solidFill>
                  <a:srgbClr val="002060"/>
                </a:solidFill>
              </a:rPr>
              <a:t>aniden</a:t>
            </a:r>
            <a:r>
              <a:rPr lang="en-AU" sz="2400" dirty="0" smtClean="0">
                <a:solidFill>
                  <a:srgbClr val="002060"/>
                </a:solidFill>
              </a:rPr>
              <a:t> </a:t>
            </a:r>
            <a:r>
              <a:rPr lang="en-AU" sz="2400" dirty="0" err="1" smtClean="0">
                <a:solidFill>
                  <a:srgbClr val="002060"/>
                </a:solidFill>
              </a:rPr>
              <a:t>durması</a:t>
            </a:r>
            <a:endParaRPr lang="en-AU" sz="2400" dirty="0" smtClean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</a:pPr>
            <a:r>
              <a:rPr lang="en-AU" sz="2400" dirty="0" smtClean="0">
                <a:solidFill>
                  <a:srgbClr val="002060"/>
                </a:solidFill>
              </a:rPr>
              <a:t>Reversible</a:t>
            </a:r>
            <a:endParaRPr lang="tr-TR" sz="24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AU" sz="2400" dirty="0" err="1" smtClean="0">
                <a:solidFill>
                  <a:srgbClr val="002060"/>
                </a:solidFill>
              </a:rPr>
              <a:t>Müdahale</a:t>
            </a:r>
            <a:r>
              <a:rPr lang="en-AU" sz="2400" dirty="0" smtClean="0">
                <a:solidFill>
                  <a:srgbClr val="002060"/>
                </a:solidFill>
              </a:rPr>
              <a:t> </a:t>
            </a:r>
            <a:r>
              <a:rPr lang="en-AU" sz="2400" dirty="0" err="1" smtClean="0">
                <a:solidFill>
                  <a:srgbClr val="002060"/>
                </a:solidFill>
              </a:rPr>
              <a:t>olmazsa</a:t>
            </a:r>
            <a:r>
              <a:rPr lang="en-AU" sz="2400" dirty="0" smtClean="0">
                <a:solidFill>
                  <a:srgbClr val="002060"/>
                </a:solidFill>
              </a:rPr>
              <a:t> </a:t>
            </a:r>
            <a:r>
              <a:rPr lang="en-AU" sz="2400" dirty="0" err="1" smtClean="0">
                <a:solidFill>
                  <a:srgbClr val="002060"/>
                </a:solidFill>
              </a:rPr>
              <a:t>ölümle</a:t>
            </a:r>
            <a:r>
              <a:rPr lang="en-AU" sz="2400" dirty="0" smtClean="0">
                <a:solidFill>
                  <a:srgbClr val="002060"/>
                </a:solidFill>
              </a:rPr>
              <a:t> </a:t>
            </a:r>
            <a:r>
              <a:rPr lang="en-AU" sz="2400" dirty="0" err="1" smtClean="0">
                <a:solidFill>
                  <a:srgbClr val="002060"/>
                </a:solidFill>
              </a:rPr>
              <a:t>sonuçlanabilir</a:t>
            </a:r>
            <a:r>
              <a:rPr lang="en-AU" sz="2400" dirty="0" smtClean="0">
                <a:solidFill>
                  <a:srgbClr val="002060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en-AU" sz="24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400" dirty="0" smtClean="0">
                <a:solidFill>
                  <a:srgbClr val="002060"/>
                </a:solidFill>
              </a:rPr>
              <a:t>		</a:t>
            </a:r>
            <a:r>
              <a:rPr lang="en-AU" dirty="0" smtClean="0">
                <a:solidFill>
                  <a:srgbClr val="002060"/>
                </a:solidFill>
              </a:rPr>
              <a:t>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dirty="0" smtClean="0">
                <a:solidFill>
                  <a:schemeClr val="bg1"/>
                </a:solidFill>
              </a:rPr>
              <a:t>		</a:t>
            </a:r>
            <a:r>
              <a:rPr lang="en-AU" dirty="0" smtClean="0">
                <a:solidFill>
                  <a:schemeClr val="accent6"/>
                </a:solidFill>
              </a:rPr>
              <a:t>	</a:t>
            </a:r>
            <a:r>
              <a:rPr lang="en-AU" dirty="0" err="1" smtClean="0">
                <a:solidFill>
                  <a:schemeClr val="accent6"/>
                </a:solidFill>
              </a:rPr>
              <a:t>Ani</a:t>
            </a:r>
            <a:r>
              <a:rPr lang="en-AU" dirty="0" smtClean="0">
                <a:solidFill>
                  <a:schemeClr val="accent6"/>
                </a:solidFill>
              </a:rPr>
              <a:t> </a:t>
            </a:r>
            <a:r>
              <a:rPr lang="en-AU" dirty="0" err="1" smtClean="0">
                <a:solidFill>
                  <a:schemeClr val="accent6"/>
                </a:solidFill>
              </a:rPr>
              <a:t>Kardiyak</a:t>
            </a:r>
            <a:r>
              <a:rPr lang="en-AU" dirty="0" smtClean="0">
                <a:solidFill>
                  <a:schemeClr val="accent6"/>
                </a:solidFill>
              </a:rPr>
              <a:t> </a:t>
            </a:r>
            <a:r>
              <a:rPr lang="en-AU" dirty="0" err="1" smtClean="0">
                <a:solidFill>
                  <a:schemeClr val="accent6"/>
                </a:solidFill>
              </a:rPr>
              <a:t>Ölüm</a:t>
            </a:r>
            <a:r>
              <a:rPr lang="en-AU" dirty="0" smtClean="0">
                <a:solidFill>
                  <a:schemeClr val="accent6"/>
                </a:solidFill>
              </a:rPr>
              <a:t> (SCD)</a:t>
            </a:r>
            <a:endParaRPr lang="tr-TR" dirty="0" smtClean="0">
              <a:solidFill>
                <a:schemeClr val="accent6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tr-TR" dirty="0" smtClean="0"/>
          </a:p>
          <a:p>
            <a:pPr eaLnBrk="1" hangingPunct="1">
              <a:lnSpc>
                <a:spcPct val="90000"/>
              </a:lnSpc>
            </a:pPr>
            <a:r>
              <a:rPr lang="en-AU" sz="2400" dirty="0" err="1" smtClean="0">
                <a:solidFill>
                  <a:srgbClr val="002060"/>
                </a:solidFill>
              </a:rPr>
              <a:t>Kardiyak</a:t>
            </a:r>
            <a:r>
              <a:rPr lang="en-AU" sz="2400" dirty="0" smtClean="0">
                <a:solidFill>
                  <a:srgbClr val="002060"/>
                </a:solidFill>
              </a:rPr>
              <a:t> </a:t>
            </a:r>
            <a:r>
              <a:rPr lang="en-AU" sz="2400" dirty="0" err="1" smtClean="0">
                <a:solidFill>
                  <a:srgbClr val="002060"/>
                </a:solidFill>
              </a:rPr>
              <a:t>nedenlere</a:t>
            </a:r>
            <a:r>
              <a:rPr lang="en-AU" sz="2400" dirty="0" smtClean="0">
                <a:solidFill>
                  <a:srgbClr val="002060"/>
                </a:solidFill>
              </a:rPr>
              <a:t> </a:t>
            </a:r>
            <a:r>
              <a:rPr lang="en-AU" sz="2400" dirty="0" err="1" smtClean="0">
                <a:solidFill>
                  <a:srgbClr val="002060"/>
                </a:solidFill>
              </a:rPr>
              <a:t>bağlı</a:t>
            </a:r>
            <a:endParaRPr lang="en-AU" sz="24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AU" sz="2400" dirty="0" err="1" smtClean="0">
                <a:solidFill>
                  <a:srgbClr val="002060"/>
                </a:solidFill>
              </a:rPr>
              <a:t>Akut</a:t>
            </a:r>
            <a:r>
              <a:rPr lang="en-AU" sz="2400" dirty="0" smtClean="0">
                <a:solidFill>
                  <a:srgbClr val="002060"/>
                </a:solidFill>
              </a:rPr>
              <a:t> </a:t>
            </a:r>
            <a:r>
              <a:rPr lang="en-AU" sz="2400" dirty="0" err="1" smtClean="0">
                <a:solidFill>
                  <a:srgbClr val="002060"/>
                </a:solidFill>
              </a:rPr>
              <a:t>semptomların</a:t>
            </a:r>
            <a:r>
              <a:rPr lang="en-AU" sz="2400" dirty="0" smtClean="0">
                <a:solidFill>
                  <a:srgbClr val="002060"/>
                </a:solidFill>
              </a:rPr>
              <a:t> </a:t>
            </a:r>
            <a:r>
              <a:rPr lang="en-AU" sz="2400" dirty="0" err="1" smtClean="0">
                <a:solidFill>
                  <a:srgbClr val="002060"/>
                </a:solidFill>
              </a:rPr>
              <a:t>başlamasını</a:t>
            </a:r>
            <a:r>
              <a:rPr lang="en-AU" sz="2400" dirty="0" smtClean="0">
                <a:solidFill>
                  <a:srgbClr val="002060"/>
                </a:solidFill>
              </a:rPr>
              <a:t> </a:t>
            </a:r>
            <a:r>
              <a:rPr lang="en-AU" sz="2400" dirty="0" err="1" smtClean="0">
                <a:solidFill>
                  <a:srgbClr val="002060"/>
                </a:solidFill>
              </a:rPr>
              <a:t>takiben</a:t>
            </a:r>
            <a:r>
              <a:rPr lang="en-AU" sz="2400" dirty="0" smtClean="0">
                <a:solidFill>
                  <a:srgbClr val="002060"/>
                </a:solidFill>
              </a:rPr>
              <a:t> 1 </a:t>
            </a:r>
            <a:r>
              <a:rPr lang="en-AU" sz="2400" dirty="0" err="1" smtClean="0">
                <a:solidFill>
                  <a:srgbClr val="002060"/>
                </a:solidFill>
              </a:rPr>
              <a:t>saat</a:t>
            </a:r>
            <a:r>
              <a:rPr lang="en-AU" sz="2400" dirty="0" smtClean="0">
                <a:solidFill>
                  <a:srgbClr val="002060"/>
                </a:solidFill>
              </a:rPr>
              <a:t> </a:t>
            </a:r>
            <a:r>
              <a:rPr lang="en-AU" sz="2400" dirty="0" err="1" smtClean="0">
                <a:solidFill>
                  <a:srgbClr val="002060"/>
                </a:solidFill>
              </a:rPr>
              <a:t>içinde</a:t>
            </a:r>
            <a:endParaRPr lang="en-AU" sz="24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AU" sz="2400" dirty="0" err="1" smtClean="0">
                <a:solidFill>
                  <a:srgbClr val="002060"/>
                </a:solidFill>
              </a:rPr>
              <a:t>Önceden</a:t>
            </a:r>
            <a:r>
              <a:rPr lang="en-AU" sz="2400" dirty="0" smtClean="0">
                <a:solidFill>
                  <a:srgbClr val="002060"/>
                </a:solidFill>
              </a:rPr>
              <a:t> </a:t>
            </a:r>
            <a:r>
              <a:rPr lang="en-AU" sz="2400" dirty="0" err="1" smtClean="0">
                <a:solidFill>
                  <a:srgbClr val="002060"/>
                </a:solidFill>
              </a:rPr>
              <a:t>bilinen</a:t>
            </a:r>
            <a:r>
              <a:rPr lang="en-AU" sz="2400" dirty="0" smtClean="0">
                <a:solidFill>
                  <a:srgbClr val="002060"/>
                </a:solidFill>
              </a:rPr>
              <a:t> </a:t>
            </a:r>
            <a:r>
              <a:rPr lang="en-AU" sz="2400" dirty="0" err="1" smtClean="0">
                <a:solidFill>
                  <a:srgbClr val="002060"/>
                </a:solidFill>
              </a:rPr>
              <a:t>kal</a:t>
            </a:r>
            <a:r>
              <a:rPr lang="tr-TR" sz="2400" dirty="0" smtClean="0">
                <a:solidFill>
                  <a:srgbClr val="002060"/>
                </a:solidFill>
              </a:rPr>
              <a:t>p</a:t>
            </a:r>
            <a:r>
              <a:rPr lang="en-AU" sz="2400" dirty="0" smtClean="0">
                <a:solidFill>
                  <a:srgbClr val="002060"/>
                </a:solidFill>
              </a:rPr>
              <a:t> </a:t>
            </a:r>
            <a:r>
              <a:rPr lang="en-AU" sz="2400" dirty="0" err="1" smtClean="0">
                <a:solidFill>
                  <a:srgbClr val="002060"/>
                </a:solidFill>
              </a:rPr>
              <a:t>hastalığı</a:t>
            </a:r>
            <a:r>
              <a:rPr lang="en-AU" sz="2400" dirty="0" smtClean="0">
                <a:solidFill>
                  <a:srgbClr val="002060"/>
                </a:solidFill>
              </a:rPr>
              <a:t> +/-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tr-TR" sz="24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A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VT-V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908050"/>
            <a:ext cx="8064500" cy="532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tr-TR" sz="3200" dirty="0" smtClean="0">
                <a:solidFill>
                  <a:schemeClr val="accent6"/>
                </a:solidFill>
              </a:rPr>
              <a:t>Kardiyak Arrest  Ritimleri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tr-TR" dirty="0" smtClean="0">
                <a:solidFill>
                  <a:schemeClr val="accent6"/>
                </a:solidFill>
              </a:rPr>
              <a:t>Elektroşok uygulananlar;</a:t>
            </a:r>
          </a:p>
          <a:p>
            <a:pPr eaLnBrk="1" hangingPunct="1"/>
            <a:r>
              <a:rPr lang="tr-TR" dirty="0" smtClean="0">
                <a:solidFill>
                  <a:srgbClr val="002060"/>
                </a:solidFill>
              </a:rPr>
              <a:t>Ventriküler  </a:t>
            </a:r>
            <a:r>
              <a:rPr lang="tr-TR" dirty="0" smtClean="0">
                <a:solidFill>
                  <a:srgbClr val="002060"/>
                </a:solidFill>
              </a:rPr>
              <a:t>fibrilasyon (VF)</a:t>
            </a:r>
          </a:p>
          <a:p>
            <a:pPr eaLnBrk="1" hangingPunct="1"/>
            <a:r>
              <a:rPr lang="tr-TR" dirty="0" smtClean="0">
                <a:solidFill>
                  <a:srgbClr val="002060"/>
                </a:solidFill>
              </a:rPr>
              <a:t>Nabızsız  ventriküler  taşikardi (NVT)</a:t>
            </a:r>
          </a:p>
          <a:p>
            <a:pPr eaLnBrk="1" hangingPunct="1"/>
            <a:endParaRPr lang="tr-TR" dirty="0" smtClean="0">
              <a:solidFill>
                <a:srgbClr val="002060"/>
              </a:solidFill>
            </a:endParaRPr>
          </a:p>
          <a:p>
            <a:pPr eaLnBrk="1" hangingPunct="1">
              <a:buNone/>
            </a:pPr>
            <a:r>
              <a:rPr lang="tr-TR" dirty="0" smtClean="0">
                <a:solidFill>
                  <a:schemeClr val="accent6"/>
                </a:solidFill>
              </a:rPr>
              <a:t>Elektroşok uygulanmayanlar;</a:t>
            </a:r>
            <a:endParaRPr lang="tr-TR" dirty="0" smtClean="0">
              <a:solidFill>
                <a:schemeClr val="accent6"/>
              </a:solidFill>
            </a:endParaRPr>
          </a:p>
          <a:p>
            <a:pPr eaLnBrk="1" hangingPunct="1"/>
            <a:r>
              <a:rPr lang="tr-TR" dirty="0" smtClean="0">
                <a:solidFill>
                  <a:srgbClr val="002060"/>
                </a:solidFill>
              </a:rPr>
              <a:t>Nabızsız  elektrik  aktivite (NEA)</a:t>
            </a:r>
          </a:p>
          <a:p>
            <a:pPr eaLnBrk="1" hangingPunct="1"/>
            <a:r>
              <a:rPr lang="tr-TR" dirty="0" smtClean="0">
                <a:solidFill>
                  <a:srgbClr val="002060"/>
                </a:solidFill>
              </a:rPr>
              <a:t>Asistoli</a:t>
            </a:r>
          </a:p>
          <a:p>
            <a:pPr eaLnBrk="1" hangingPunct="1"/>
            <a:endParaRPr lang="tr-TR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0"/>
            <a:ext cx="7772400" cy="1143000"/>
          </a:xfrm>
        </p:spPr>
        <p:txBody>
          <a:bodyPr/>
          <a:lstStyle/>
          <a:p>
            <a:pPr eaLnBrk="1" hangingPunct="1"/>
            <a:r>
              <a:rPr lang="tr-TR" sz="3200" dirty="0" smtClean="0">
                <a:solidFill>
                  <a:schemeClr val="accent6"/>
                </a:solidFill>
              </a:rPr>
              <a:t>VF/Nabızsız VT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5813" y="1428750"/>
            <a:ext cx="7772400" cy="54292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tr-TR" sz="2800" dirty="0" smtClean="0">
                <a:solidFill>
                  <a:srgbClr val="002060"/>
                </a:solidFill>
              </a:rPr>
              <a:t>KPR </a:t>
            </a:r>
            <a:r>
              <a:rPr lang="tr-TR" sz="2800" dirty="0" smtClean="0">
                <a:solidFill>
                  <a:srgbClr val="002060"/>
                </a:solidFill>
              </a:rPr>
              <a:t>30:2 </a:t>
            </a:r>
            <a:r>
              <a:rPr lang="tr-TR" sz="2800" dirty="0" smtClean="0">
                <a:solidFill>
                  <a:srgbClr val="002060"/>
                </a:solidFill>
              </a:rPr>
              <a:t>başla,havayolu temin et </a:t>
            </a:r>
            <a:endParaRPr lang="tr-TR" sz="28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tr-TR" sz="2800" dirty="0" smtClean="0">
                <a:solidFill>
                  <a:srgbClr val="002060"/>
                </a:solidFill>
              </a:rPr>
              <a:t>En kısa  sürede   defibrilasyon</a:t>
            </a:r>
          </a:p>
          <a:p>
            <a:pPr eaLnBrk="1" hangingPunct="1">
              <a:lnSpc>
                <a:spcPct val="90000"/>
              </a:lnSpc>
            </a:pPr>
            <a:r>
              <a:rPr lang="tr-TR" sz="2800" dirty="0" smtClean="0">
                <a:solidFill>
                  <a:srgbClr val="002060"/>
                </a:solidFill>
              </a:rPr>
              <a:t>Önce tek bir şok</a:t>
            </a:r>
          </a:p>
          <a:p>
            <a:pPr eaLnBrk="1" hangingPunct="1">
              <a:lnSpc>
                <a:spcPct val="90000"/>
              </a:lnSpc>
            </a:pPr>
            <a:r>
              <a:rPr lang="tr-TR" sz="2800" dirty="0" smtClean="0">
                <a:solidFill>
                  <a:srgbClr val="002060"/>
                </a:solidFill>
              </a:rPr>
              <a:t>2  dk  KPR  ve  ritim  kontrol</a:t>
            </a:r>
          </a:p>
          <a:p>
            <a:pPr eaLnBrk="1" hangingPunct="1">
              <a:lnSpc>
                <a:spcPct val="90000"/>
              </a:lnSpc>
            </a:pPr>
            <a:r>
              <a:rPr lang="tr-TR" sz="2800" dirty="0" smtClean="0">
                <a:solidFill>
                  <a:srgbClr val="002060"/>
                </a:solidFill>
              </a:rPr>
              <a:t>Gerekirse   bir  şok  daha</a:t>
            </a:r>
          </a:p>
          <a:p>
            <a:pPr eaLnBrk="1" hangingPunct="1">
              <a:lnSpc>
                <a:spcPct val="90000"/>
              </a:lnSpc>
            </a:pPr>
            <a:r>
              <a:rPr lang="tr-TR" sz="2800" dirty="0" smtClean="0">
                <a:solidFill>
                  <a:srgbClr val="002060"/>
                </a:solidFill>
              </a:rPr>
              <a:t>3.şok  öncesi  1 mg adrenalin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sz="2800" dirty="0" smtClean="0">
                <a:solidFill>
                  <a:srgbClr val="002060"/>
                </a:solidFill>
              </a:rPr>
              <a:t>    (adrenalin 3 dk da bir  tekrar  et )</a:t>
            </a:r>
          </a:p>
          <a:p>
            <a:pPr eaLnBrk="1" hangingPunct="1">
              <a:lnSpc>
                <a:spcPct val="90000"/>
              </a:lnSpc>
            </a:pPr>
            <a:r>
              <a:rPr lang="tr-TR" sz="2800" dirty="0" smtClean="0">
                <a:solidFill>
                  <a:srgbClr val="002060"/>
                </a:solidFill>
              </a:rPr>
              <a:t>3.şok  sonrası  300 mg  amiodaron bolus  </a:t>
            </a:r>
          </a:p>
          <a:p>
            <a:pPr eaLnBrk="1" hangingPunct="1">
              <a:lnSpc>
                <a:spcPct val="90000"/>
              </a:lnSpc>
            </a:pPr>
            <a:r>
              <a:rPr lang="tr-TR" sz="2800" dirty="0" smtClean="0">
                <a:solidFill>
                  <a:srgbClr val="002060"/>
                </a:solidFill>
              </a:rPr>
              <a:t>Polimorfik VT  için  Mg  2 gr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sz="2800" dirty="0" smtClean="0">
                <a:solidFill>
                  <a:srgbClr val="002060"/>
                </a:solidFill>
              </a:rPr>
              <a:t>    ŞOK  -  KPR – RİTİM  KONTROL  DEVAM</a:t>
            </a:r>
          </a:p>
          <a:p>
            <a:pPr eaLnBrk="1" hangingPunct="1">
              <a:lnSpc>
                <a:spcPct val="90000"/>
              </a:lnSpc>
            </a:pPr>
            <a:endParaRPr lang="tr-TR" sz="28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3200" dirty="0" smtClean="0">
                <a:solidFill>
                  <a:schemeClr val="accent6"/>
                </a:solidFill>
              </a:rPr>
              <a:t>Defibrilasyon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sz="2800" dirty="0" smtClean="0">
                <a:solidFill>
                  <a:srgbClr val="002060"/>
                </a:solidFill>
              </a:rPr>
              <a:t>VF/ Nabızsız VT  de </a:t>
            </a:r>
          </a:p>
          <a:p>
            <a:pPr eaLnBrk="1" hangingPunct="1"/>
            <a:r>
              <a:rPr lang="tr-TR" sz="2800" dirty="0" smtClean="0">
                <a:solidFill>
                  <a:srgbClr val="002060"/>
                </a:solidFill>
              </a:rPr>
              <a:t>Uygun metodla  hazırlan-uygula</a:t>
            </a:r>
          </a:p>
          <a:p>
            <a:pPr eaLnBrk="1" hangingPunct="1"/>
            <a:r>
              <a:rPr lang="tr-TR" sz="2800" dirty="0" smtClean="0">
                <a:solidFill>
                  <a:srgbClr val="002060"/>
                </a:solidFill>
              </a:rPr>
              <a:t>Monofazik  cihazlarda 360 J</a:t>
            </a:r>
          </a:p>
          <a:p>
            <a:pPr eaLnBrk="1" hangingPunct="1"/>
            <a:r>
              <a:rPr lang="tr-TR" sz="2800" dirty="0" smtClean="0">
                <a:solidFill>
                  <a:srgbClr val="002060"/>
                </a:solidFill>
              </a:rPr>
              <a:t>Bifazik  cihazlarda 150-200 J</a:t>
            </a:r>
          </a:p>
          <a:p>
            <a:pPr eaLnBrk="1" hangingPunct="1"/>
            <a:r>
              <a:rPr lang="tr-TR" sz="2800" dirty="0" smtClean="0">
                <a:solidFill>
                  <a:srgbClr val="002060"/>
                </a:solidFill>
              </a:rPr>
              <a:t>Hasta  3 dk içinde ilk  elektroşoku alabilmeli</a:t>
            </a:r>
          </a:p>
          <a:p>
            <a:pPr eaLnBrk="1" hangingPunct="1"/>
            <a:endParaRPr lang="tr-TR" sz="2800" dirty="0" smtClean="0">
              <a:solidFill>
                <a:srgbClr val="002060"/>
              </a:solidFill>
            </a:endParaRPr>
          </a:p>
          <a:p>
            <a:pPr eaLnBrk="1" hangingPunct="1">
              <a:buFontTx/>
              <a:buNone/>
            </a:pPr>
            <a:r>
              <a:rPr lang="tr-TR" sz="2800" dirty="0" smtClean="0">
                <a:solidFill>
                  <a:srgbClr val="002060"/>
                </a:solidFill>
              </a:rPr>
              <a:t>    </a:t>
            </a:r>
            <a:r>
              <a:rPr lang="tr-TR" sz="2400" dirty="0" smtClean="0">
                <a:solidFill>
                  <a:srgbClr val="002060"/>
                </a:solidFill>
              </a:rPr>
              <a:t>Monitorize  hastada tek bir  prekordiyal  vuru</a:t>
            </a:r>
          </a:p>
          <a:p>
            <a:pPr eaLnBrk="1" hangingPunct="1">
              <a:buFontTx/>
              <a:buNone/>
            </a:pPr>
            <a:r>
              <a:rPr lang="tr-TR" sz="2400" dirty="0" smtClean="0">
                <a:solidFill>
                  <a:srgbClr val="002060"/>
                </a:solidFill>
              </a:rPr>
              <a:t>    denenebilir , nadiren  çevirir.</a:t>
            </a:r>
          </a:p>
          <a:p>
            <a:pPr eaLnBrk="1" hangingPunct="1">
              <a:buFontTx/>
              <a:buNone/>
            </a:pPr>
            <a:endParaRPr lang="tr-TR" sz="24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3200" dirty="0" smtClean="0">
                <a:solidFill>
                  <a:schemeClr val="accent6"/>
                </a:solidFill>
              </a:rPr>
              <a:t>Asistoli/Nabızsız elektrik aktivite(NEA)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pPr eaLnBrk="1" hangingPunct="1"/>
            <a:r>
              <a:rPr lang="tr-TR" sz="2800" dirty="0" smtClean="0">
                <a:solidFill>
                  <a:srgbClr val="002060"/>
                </a:solidFill>
              </a:rPr>
              <a:t>Defibrilasyon  faydasız</a:t>
            </a:r>
          </a:p>
          <a:p>
            <a:pPr eaLnBrk="1" hangingPunct="1"/>
            <a:r>
              <a:rPr lang="tr-TR" sz="2800" dirty="0" smtClean="0">
                <a:solidFill>
                  <a:srgbClr val="002060"/>
                </a:solidFill>
              </a:rPr>
              <a:t>Düzeltilebilir  sebepleri  tara/tedavi et   </a:t>
            </a:r>
          </a:p>
          <a:p>
            <a:pPr eaLnBrk="1" hangingPunct="1">
              <a:buNone/>
            </a:pPr>
            <a:r>
              <a:rPr lang="tr-TR" sz="2800" dirty="0" smtClean="0">
                <a:solidFill>
                  <a:srgbClr val="002060"/>
                </a:solidFill>
              </a:rPr>
              <a:t>    ( özellikle NEA için)</a:t>
            </a:r>
          </a:p>
          <a:p>
            <a:pPr eaLnBrk="1" hangingPunct="1"/>
            <a:r>
              <a:rPr lang="tr-TR" sz="2800" dirty="0" smtClean="0">
                <a:solidFill>
                  <a:srgbClr val="002060"/>
                </a:solidFill>
              </a:rPr>
              <a:t>KPR  hemen  başla</a:t>
            </a:r>
          </a:p>
          <a:p>
            <a:pPr eaLnBrk="1" hangingPunct="1"/>
            <a:r>
              <a:rPr lang="tr-TR" sz="2800" dirty="0" smtClean="0">
                <a:solidFill>
                  <a:srgbClr val="002060"/>
                </a:solidFill>
              </a:rPr>
              <a:t>Adrenalin 1 mg hemen ve 3’dk  da  bir  tekrar</a:t>
            </a:r>
          </a:p>
          <a:p>
            <a:pPr eaLnBrk="1" hangingPunct="1"/>
            <a:r>
              <a:rPr lang="tr-TR" sz="2800" dirty="0" smtClean="0">
                <a:solidFill>
                  <a:srgbClr val="002060"/>
                </a:solidFill>
              </a:rPr>
              <a:t>Asistolide  ve  NEA’da  atropin  artık önerilmiyor</a:t>
            </a:r>
          </a:p>
          <a:p>
            <a:pPr eaLnBrk="1" hangingPunct="1"/>
            <a:r>
              <a:rPr lang="tr-TR" sz="2800" dirty="0" smtClean="0">
                <a:solidFill>
                  <a:srgbClr val="002060"/>
                </a:solidFill>
              </a:rPr>
              <a:t>Asistolide  pace  faydasız </a:t>
            </a:r>
          </a:p>
          <a:p>
            <a:pPr eaLnBrk="1" hangingPunct="1">
              <a:buFontTx/>
              <a:buNone/>
            </a:pPr>
            <a:r>
              <a:rPr lang="tr-TR" sz="2800" dirty="0" smtClean="0">
                <a:solidFill>
                  <a:srgbClr val="002060"/>
                </a:solidFill>
              </a:rPr>
              <a:t>    (ağır  bradikardilerde  atropin ve pace işe  yarayabilir)</a:t>
            </a:r>
          </a:p>
          <a:p>
            <a:pPr eaLnBrk="1" hangingPunct="1">
              <a:buFontTx/>
              <a:buNone/>
            </a:pPr>
            <a:endParaRPr lang="tr-T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3200" dirty="0" smtClean="0">
                <a:solidFill>
                  <a:schemeClr val="accent6"/>
                </a:solidFill>
              </a:rPr>
              <a:t>Düzeltilebilir sebepler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tr-TR" dirty="0" smtClean="0"/>
              <a:t>-</a:t>
            </a:r>
            <a:r>
              <a:rPr lang="tr-TR" sz="2800" dirty="0" smtClean="0">
                <a:solidFill>
                  <a:srgbClr val="002060"/>
                </a:solidFill>
              </a:rPr>
              <a:t>Hipoksi</a:t>
            </a:r>
          </a:p>
          <a:p>
            <a:pPr eaLnBrk="1" hangingPunct="1">
              <a:buFontTx/>
              <a:buNone/>
            </a:pPr>
            <a:r>
              <a:rPr lang="tr-TR" sz="2800" dirty="0" smtClean="0">
                <a:solidFill>
                  <a:srgbClr val="002060"/>
                </a:solidFill>
              </a:rPr>
              <a:t>-Hipovolemi</a:t>
            </a:r>
          </a:p>
          <a:p>
            <a:pPr eaLnBrk="1" hangingPunct="1">
              <a:buFontTx/>
              <a:buNone/>
            </a:pPr>
            <a:r>
              <a:rPr lang="tr-TR" sz="2800" dirty="0" smtClean="0">
                <a:solidFill>
                  <a:srgbClr val="002060"/>
                </a:solidFill>
              </a:rPr>
              <a:t>-Hipo/hiperkalemi</a:t>
            </a:r>
          </a:p>
          <a:p>
            <a:pPr eaLnBrk="1" hangingPunct="1">
              <a:buFontTx/>
              <a:buNone/>
            </a:pPr>
            <a:r>
              <a:rPr lang="tr-TR" sz="2800" dirty="0" smtClean="0">
                <a:solidFill>
                  <a:srgbClr val="002060"/>
                </a:solidFill>
              </a:rPr>
              <a:t>-Hipotermi</a:t>
            </a:r>
          </a:p>
          <a:p>
            <a:pPr eaLnBrk="1" hangingPunct="1">
              <a:buFontTx/>
              <a:buNone/>
            </a:pPr>
            <a:r>
              <a:rPr lang="tr-TR" sz="2800" dirty="0" smtClean="0">
                <a:solidFill>
                  <a:srgbClr val="002060"/>
                </a:solidFill>
              </a:rPr>
              <a:t>-Hipokalsemi</a:t>
            </a:r>
          </a:p>
          <a:p>
            <a:pPr eaLnBrk="1" hangingPunct="1">
              <a:buFontTx/>
              <a:buNone/>
            </a:pPr>
            <a:r>
              <a:rPr lang="tr-TR" sz="2800" dirty="0" smtClean="0">
                <a:solidFill>
                  <a:srgbClr val="002060"/>
                </a:solidFill>
              </a:rPr>
              <a:t>-Hipoglisemi</a:t>
            </a:r>
          </a:p>
          <a:p>
            <a:pPr eaLnBrk="1" hangingPunct="1">
              <a:buFontTx/>
              <a:buNone/>
            </a:pPr>
            <a:r>
              <a:rPr lang="tr-TR" sz="2800" dirty="0" smtClean="0">
                <a:solidFill>
                  <a:srgbClr val="002060"/>
                </a:solidFill>
              </a:rPr>
              <a:t>-Hidrojen ionu (asidoz)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3200" dirty="0" smtClean="0">
                <a:solidFill>
                  <a:schemeClr val="accent6"/>
                </a:solidFill>
              </a:rPr>
              <a:t>Düzeltilebilir sebepler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tr-TR" dirty="0" smtClean="0"/>
              <a:t>-</a:t>
            </a:r>
            <a:r>
              <a:rPr lang="tr-TR" sz="2800" dirty="0" smtClean="0">
                <a:solidFill>
                  <a:srgbClr val="002060"/>
                </a:solidFill>
              </a:rPr>
              <a:t>Tamponad (perikard)</a:t>
            </a:r>
          </a:p>
          <a:p>
            <a:pPr eaLnBrk="1" hangingPunct="1">
              <a:buFontTx/>
              <a:buNone/>
            </a:pPr>
            <a:r>
              <a:rPr lang="tr-TR" sz="2800" dirty="0" smtClean="0">
                <a:solidFill>
                  <a:srgbClr val="002060"/>
                </a:solidFill>
              </a:rPr>
              <a:t>-Toksinler</a:t>
            </a:r>
          </a:p>
          <a:p>
            <a:pPr eaLnBrk="1" hangingPunct="1">
              <a:buFontTx/>
              <a:buNone/>
            </a:pPr>
            <a:r>
              <a:rPr lang="tr-TR" sz="2800" dirty="0" smtClean="0">
                <a:solidFill>
                  <a:srgbClr val="002060"/>
                </a:solidFill>
              </a:rPr>
              <a:t>-Tromboz (pulmoner , koroner )</a:t>
            </a:r>
          </a:p>
          <a:p>
            <a:pPr eaLnBrk="1" hangingPunct="1">
              <a:buFontTx/>
              <a:buNone/>
            </a:pPr>
            <a:r>
              <a:rPr lang="tr-TR" sz="2800" dirty="0" smtClean="0">
                <a:solidFill>
                  <a:srgbClr val="002060"/>
                </a:solidFill>
              </a:rPr>
              <a:t>-Tansiyon pnömotoraks</a:t>
            </a:r>
          </a:p>
          <a:p>
            <a:pPr eaLnBrk="1" hangingPunct="1">
              <a:buFontTx/>
              <a:buNone/>
            </a:pPr>
            <a:endParaRPr lang="tr-TR" sz="28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29350"/>
            <a:ext cx="2095500" cy="419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48500" y="5715000"/>
            <a:ext cx="2095500" cy="1047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476672"/>
            <a:ext cx="4237038" cy="6030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9461" name="Text Box 4"/>
          <p:cNvSpPr txBox="1">
            <a:spLocks noChangeArrowheads="1"/>
          </p:cNvSpPr>
          <p:nvPr/>
        </p:nvSpPr>
        <p:spPr bwMode="auto">
          <a:xfrm>
            <a:off x="179388" y="6678613"/>
            <a:ext cx="8783637" cy="209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800">
                <a:solidFill>
                  <a:srgbClr val="000000"/>
                </a:solidFill>
                <a:latin typeface="Sans Serif"/>
              </a:rPr>
              <a:t>Copyright ©2010 American Heart Association</a:t>
            </a:r>
          </a:p>
        </p:txBody>
      </p:sp>
      <p:sp>
        <p:nvSpPr>
          <p:cNvPr id="19462" name="Text Box 5"/>
          <p:cNvSpPr txBox="1">
            <a:spLocks noChangeArrowheads="1"/>
          </p:cNvSpPr>
          <p:nvPr/>
        </p:nvSpPr>
        <p:spPr bwMode="auto">
          <a:xfrm>
            <a:off x="2714625" y="6500813"/>
            <a:ext cx="6588125" cy="268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 b="1">
                <a:solidFill>
                  <a:srgbClr val="000000"/>
                </a:solidFill>
                <a:latin typeface="Sans Serif"/>
              </a:rPr>
              <a:t>Neumar, R. W. et al. Circulation 2010;122:S729-S767</a:t>
            </a:r>
          </a:p>
        </p:txBody>
      </p:sp>
      <p:sp>
        <p:nvSpPr>
          <p:cNvPr id="19463" name="Text Box 6"/>
          <p:cNvSpPr txBox="1">
            <a:spLocks noChangeArrowheads="1"/>
          </p:cNvSpPr>
          <p:nvPr/>
        </p:nvSpPr>
        <p:spPr bwMode="auto">
          <a:xfrm>
            <a:off x="179388" y="179388"/>
            <a:ext cx="8783637" cy="320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 anchor="ctr" anchorCtr="1"/>
          <a:lstStyle/>
          <a:p>
            <a:pPr algn="ctr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dirty="0">
                <a:solidFill>
                  <a:schemeClr val="accent6"/>
                </a:solidFill>
                <a:latin typeface="+mj-lt"/>
              </a:rPr>
              <a:t>ACLS </a:t>
            </a:r>
            <a:r>
              <a:rPr lang="tr-TR" sz="3200" dirty="0" smtClean="0">
                <a:solidFill>
                  <a:schemeClr val="accent6"/>
                </a:solidFill>
                <a:latin typeface="+mj-lt"/>
              </a:rPr>
              <a:t>/K</a:t>
            </a:r>
            <a:r>
              <a:rPr lang="en-GB" sz="3200" dirty="0" err="1" smtClean="0">
                <a:solidFill>
                  <a:schemeClr val="accent6"/>
                </a:solidFill>
                <a:latin typeface="+mj-lt"/>
              </a:rPr>
              <a:t>ardi</a:t>
            </a:r>
            <a:r>
              <a:rPr lang="tr-TR" sz="3200" dirty="0" smtClean="0">
                <a:solidFill>
                  <a:schemeClr val="accent6"/>
                </a:solidFill>
                <a:latin typeface="+mj-lt"/>
              </a:rPr>
              <a:t>y</a:t>
            </a:r>
            <a:r>
              <a:rPr lang="en-GB" sz="3200" dirty="0" smtClean="0">
                <a:solidFill>
                  <a:schemeClr val="accent6"/>
                </a:solidFill>
                <a:latin typeface="+mj-lt"/>
              </a:rPr>
              <a:t>a</a:t>
            </a:r>
            <a:r>
              <a:rPr lang="tr-TR" sz="3200" dirty="0" smtClean="0">
                <a:solidFill>
                  <a:schemeClr val="accent6"/>
                </a:solidFill>
                <a:latin typeface="+mj-lt"/>
              </a:rPr>
              <a:t>k</a:t>
            </a:r>
            <a:r>
              <a:rPr lang="en-GB" sz="3200" dirty="0" smtClean="0">
                <a:solidFill>
                  <a:schemeClr val="accent6"/>
                </a:solidFill>
                <a:latin typeface="+mj-lt"/>
              </a:rPr>
              <a:t> </a:t>
            </a:r>
            <a:r>
              <a:rPr lang="en-GB" sz="3200" dirty="0" err="1" smtClean="0">
                <a:solidFill>
                  <a:schemeClr val="accent6"/>
                </a:solidFill>
                <a:latin typeface="+mj-lt"/>
              </a:rPr>
              <a:t>Arest</a:t>
            </a:r>
            <a:r>
              <a:rPr lang="en-GB" sz="3200" dirty="0" smtClean="0">
                <a:solidFill>
                  <a:schemeClr val="accent6"/>
                </a:solidFill>
                <a:latin typeface="+mj-lt"/>
              </a:rPr>
              <a:t> </a:t>
            </a:r>
            <a:r>
              <a:rPr lang="en-GB" sz="3200" dirty="0" err="1" smtClean="0">
                <a:solidFill>
                  <a:schemeClr val="accent6"/>
                </a:solidFill>
                <a:latin typeface="+mj-lt"/>
              </a:rPr>
              <a:t>Algoritm</a:t>
            </a:r>
            <a:r>
              <a:rPr lang="tr-TR" sz="3200" dirty="0" smtClean="0">
                <a:solidFill>
                  <a:schemeClr val="accent6"/>
                </a:solidFill>
                <a:latin typeface="+mj-lt"/>
              </a:rPr>
              <a:t>ası</a:t>
            </a:r>
            <a:endParaRPr lang="en-GB" sz="3200" dirty="0">
              <a:solidFill>
                <a:schemeClr val="accent6"/>
              </a:solidFill>
              <a:latin typeface="+mj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3200" dirty="0" smtClean="0">
                <a:solidFill>
                  <a:schemeClr val="accent6"/>
                </a:solidFill>
              </a:rPr>
              <a:t>İlaç uygulama yolları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sz="2800" dirty="0" smtClean="0">
                <a:solidFill>
                  <a:srgbClr val="002060"/>
                </a:solidFill>
              </a:rPr>
              <a:t>Santral  veya  periferik  venöz   yol</a:t>
            </a:r>
          </a:p>
          <a:p>
            <a:pPr eaLnBrk="1" hangingPunct="1">
              <a:buFontTx/>
              <a:buNone/>
            </a:pPr>
            <a:r>
              <a:rPr lang="tr-TR" sz="2800" dirty="0" smtClean="0">
                <a:solidFill>
                  <a:srgbClr val="002060"/>
                </a:solidFill>
              </a:rPr>
              <a:t>    diafragma  üstü  venöz  yollar  </a:t>
            </a:r>
            <a:r>
              <a:rPr lang="tr-TR" sz="2800" dirty="0" smtClean="0">
                <a:solidFill>
                  <a:srgbClr val="002060"/>
                </a:solidFill>
              </a:rPr>
              <a:t>tercih  edilir</a:t>
            </a:r>
            <a:endParaRPr lang="tr-TR" sz="2800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tr-TR" sz="2800" dirty="0" smtClean="0">
                <a:solidFill>
                  <a:srgbClr val="002060"/>
                </a:solidFill>
              </a:rPr>
              <a:t>Endotrakeal  yol (5-10 ml sıvı ile)</a:t>
            </a:r>
          </a:p>
          <a:p>
            <a:pPr eaLnBrk="1" hangingPunct="1"/>
            <a:r>
              <a:rPr lang="tr-TR" sz="2800" dirty="0" smtClean="0">
                <a:solidFill>
                  <a:srgbClr val="002060"/>
                </a:solidFill>
              </a:rPr>
              <a:t>İntraosseöz  yol (pediatrik grupta)</a:t>
            </a:r>
          </a:p>
          <a:p>
            <a:pPr eaLnBrk="1" hangingPunct="1"/>
            <a:r>
              <a:rPr lang="tr-TR" sz="2800" dirty="0" smtClean="0">
                <a:solidFill>
                  <a:srgbClr val="002060"/>
                </a:solidFill>
              </a:rPr>
              <a:t>İlaç  sonrası  flush(20 ml) , ekstremiteyi kaldır</a:t>
            </a:r>
          </a:p>
          <a:p>
            <a:pPr eaLnBrk="1" hangingPunct="1">
              <a:buFontTx/>
              <a:buNone/>
            </a:pPr>
            <a:endParaRPr lang="tr-TR" dirty="0" smtClean="0"/>
          </a:p>
          <a:p>
            <a:pPr eaLnBrk="1" hangingPunct="1">
              <a:buFontTx/>
              <a:buNone/>
            </a:pPr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285750"/>
            <a:ext cx="7772400" cy="1143000"/>
          </a:xfrm>
        </p:spPr>
        <p:txBody>
          <a:bodyPr/>
          <a:lstStyle/>
          <a:p>
            <a:pPr eaLnBrk="1" hangingPunct="1"/>
            <a:r>
              <a:rPr lang="tr-TR" sz="3200" dirty="0" smtClean="0">
                <a:solidFill>
                  <a:schemeClr val="accent6"/>
                </a:solidFill>
              </a:rPr>
              <a:t>Adrenalin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38" y="1285875"/>
            <a:ext cx="7772400" cy="5286375"/>
          </a:xfrm>
        </p:spPr>
        <p:txBody>
          <a:bodyPr/>
          <a:lstStyle/>
          <a:p>
            <a:pPr eaLnBrk="1" hangingPunct="1"/>
            <a:r>
              <a:rPr lang="tr-TR" sz="2800" dirty="0" smtClean="0">
                <a:solidFill>
                  <a:srgbClr val="002060"/>
                </a:solidFill>
              </a:rPr>
              <a:t>Primer etki  alfa  adrenerjik</a:t>
            </a:r>
          </a:p>
          <a:p>
            <a:pPr eaLnBrk="1" hangingPunct="1"/>
            <a:r>
              <a:rPr lang="tr-TR" sz="2800" dirty="0" smtClean="0">
                <a:solidFill>
                  <a:srgbClr val="002060"/>
                </a:solidFill>
              </a:rPr>
              <a:t>Sistemik vazokonstriksiyon, vazopressor</a:t>
            </a:r>
          </a:p>
          <a:p>
            <a:pPr eaLnBrk="1" hangingPunct="1">
              <a:buFontTx/>
              <a:buNone/>
            </a:pPr>
            <a:r>
              <a:rPr lang="tr-TR" sz="2800" dirty="0" smtClean="0">
                <a:solidFill>
                  <a:srgbClr val="002060"/>
                </a:solidFill>
              </a:rPr>
              <a:t>    Koroner –serebral kan akımı ve perfüzyon basıncını arttırır </a:t>
            </a:r>
          </a:p>
          <a:p>
            <a:pPr eaLnBrk="1" hangingPunct="1"/>
            <a:r>
              <a:rPr lang="tr-TR" sz="2800" dirty="0" smtClean="0">
                <a:solidFill>
                  <a:srgbClr val="002060"/>
                </a:solidFill>
              </a:rPr>
              <a:t>1/1000  solusyon , 1 cc/1mg</a:t>
            </a:r>
          </a:p>
          <a:p>
            <a:pPr eaLnBrk="1" hangingPunct="1"/>
            <a:r>
              <a:rPr lang="tr-TR" sz="2800" dirty="0" smtClean="0">
                <a:solidFill>
                  <a:srgbClr val="002060"/>
                </a:solidFill>
              </a:rPr>
              <a:t>1 mg  IV  başla  3  dk’da  bir  tekrar et</a:t>
            </a:r>
          </a:p>
          <a:p>
            <a:pPr eaLnBrk="1" hangingPunct="1"/>
            <a:r>
              <a:rPr lang="tr-TR" sz="2800" dirty="0" smtClean="0">
                <a:solidFill>
                  <a:srgbClr val="002060"/>
                </a:solidFill>
              </a:rPr>
              <a:t>Gerekirse intratrakeal</a:t>
            </a:r>
          </a:p>
          <a:p>
            <a:pPr eaLnBrk="1" hangingPunct="1">
              <a:buFontTx/>
              <a:buNone/>
            </a:pPr>
            <a:r>
              <a:rPr lang="tr-TR" sz="2800" dirty="0" smtClean="0">
                <a:solidFill>
                  <a:srgbClr val="002060"/>
                </a:solidFill>
              </a:rPr>
              <a:t>    2-2.5  mg/10 cc  suda  sulandırılıp</a:t>
            </a:r>
          </a:p>
          <a:p>
            <a:pPr eaLnBrk="1" hangingPunct="1"/>
            <a:r>
              <a:rPr lang="tr-TR" sz="2800" dirty="0" smtClean="0">
                <a:solidFill>
                  <a:srgbClr val="002060"/>
                </a:solidFill>
              </a:rPr>
              <a:t>Vazopressin  adrenaline  üstün değil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z="3200" dirty="0" err="1" smtClean="0">
                <a:solidFill>
                  <a:schemeClr val="accent6"/>
                </a:solidFill>
              </a:rPr>
              <a:t>Ani</a:t>
            </a:r>
            <a:r>
              <a:rPr lang="en-AU" sz="3200" dirty="0" smtClean="0">
                <a:solidFill>
                  <a:schemeClr val="accent6"/>
                </a:solidFill>
              </a:rPr>
              <a:t> </a:t>
            </a:r>
            <a:r>
              <a:rPr lang="en-AU" sz="3200" dirty="0" err="1" smtClean="0">
                <a:solidFill>
                  <a:schemeClr val="accent6"/>
                </a:solidFill>
              </a:rPr>
              <a:t>Kardiyak</a:t>
            </a:r>
            <a:r>
              <a:rPr lang="en-AU" sz="3200" dirty="0" smtClean="0">
                <a:solidFill>
                  <a:schemeClr val="accent6"/>
                </a:solidFill>
              </a:rPr>
              <a:t> </a:t>
            </a:r>
            <a:r>
              <a:rPr lang="en-AU" sz="3200" dirty="0" err="1" smtClean="0">
                <a:solidFill>
                  <a:schemeClr val="accent6"/>
                </a:solidFill>
              </a:rPr>
              <a:t>Ölüm</a:t>
            </a:r>
            <a:endParaRPr lang="en-AU" sz="3200" dirty="0" smtClean="0">
              <a:solidFill>
                <a:schemeClr val="accent6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2800" dirty="0" smtClean="0">
                <a:solidFill>
                  <a:srgbClr val="002060"/>
                </a:solidFill>
              </a:rPr>
              <a:t>SCD </a:t>
            </a:r>
            <a:r>
              <a:rPr lang="tr-TR" sz="2800" dirty="0" smtClean="0">
                <a:solidFill>
                  <a:srgbClr val="002060"/>
                </a:solidFill>
              </a:rPr>
              <a:t>-</a:t>
            </a:r>
            <a:r>
              <a:rPr lang="en-AU" sz="2800" dirty="0" smtClean="0">
                <a:solidFill>
                  <a:srgbClr val="002060"/>
                </a:solidFill>
              </a:rPr>
              <a:t>% 80 </a:t>
            </a:r>
            <a:r>
              <a:rPr lang="en-AU" sz="2800" dirty="0" err="1" smtClean="0">
                <a:solidFill>
                  <a:srgbClr val="002060"/>
                </a:solidFill>
              </a:rPr>
              <a:t>nedeni</a:t>
            </a:r>
            <a:r>
              <a:rPr lang="en-AU" sz="2800" dirty="0" smtClean="0">
                <a:solidFill>
                  <a:srgbClr val="002060"/>
                </a:solidFill>
              </a:rPr>
              <a:t> KAH</a:t>
            </a:r>
            <a:endParaRPr lang="tr-TR" sz="28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tr-TR" sz="2800" dirty="0" smtClean="0">
                <a:solidFill>
                  <a:srgbClr val="002060"/>
                </a:solidFill>
              </a:rPr>
              <a:t>              (KAH </a:t>
            </a:r>
            <a:r>
              <a:rPr lang="en-AU" sz="2800" dirty="0" smtClean="0">
                <a:solidFill>
                  <a:srgbClr val="002060"/>
                </a:solidFill>
              </a:rPr>
              <a:t> % 20-25’inde ilk </a:t>
            </a:r>
            <a:r>
              <a:rPr lang="en-AU" sz="2800" dirty="0" err="1" smtClean="0">
                <a:solidFill>
                  <a:srgbClr val="002060"/>
                </a:solidFill>
              </a:rPr>
              <a:t>klinik</a:t>
            </a:r>
            <a:r>
              <a:rPr lang="en-AU" sz="2800" dirty="0" smtClean="0">
                <a:solidFill>
                  <a:srgbClr val="002060"/>
                </a:solidFill>
              </a:rPr>
              <a:t> </a:t>
            </a:r>
            <a:r>
              <a:rPr lang="en-AU" sz="2800" dirty="0" err="1" smtClean="0">
                <a:solidFill>
                  <a:srgbClr val="002060"/>
                </a:solidFill>
              </a:rPr>
              <a:t>belirti</a:t>
            </a:r>
            <a:r>
              <a:rPr lang="tr-TR" sz="2800" dirty="0" smtClean="0">
                <a:solidFill>
                  <a:srgbClr val="002060"/>
                </a:solidFill>
              </a:rPr>
              <a:t>)</a:t>
            </a:r>
            <a:endParaRPr lang="en-AU" sz="2800" dirty="0" smtClean="0">
              <a:solidFill>
                <a:srgbClr val="002060"/>
              </a:solidFill>
            </a:endParaRPr>
          </a:p>
          <a:p>
            <a:pPr eaLnBrk="1" hangingPunct="1">
              <a:buNone/>
            </a:pPr>
            <a:endParaRPr lang="en-AU" sz="2800" dirty="0" smtClean="0">
              <a:solidFill>
                <a:srgbClr val="002060"/>
              </a:solidFill>
            </a:endParaRPr>
          </a:p>
          <a:p>
            <a:pPr eaLnBrk="1" hangingPunct="1">
              <a:buFontTx/>
              <a:buNone/>
            </a:pPr>
            <a:r>
              <a:rPr lang="en-AU" sz="2800" dirty="0" smtClean="0">
                <a:solidFill>
                  <a:srgbClr val="002060"/>
                </a:solidFill>
              </a:rPr>
              <a:t>		 </a:t>
            </a:r>
            <a:r>
              <a:rPr lang="tr-TR" sz="2800" dirty="0" smtClean="0">
                <a:solidFill>
                  <a:srgbClr val="002060"/>
                </a:solidFill>
              </a:rPr>
              <a:t>-</a:t>
            </a:r>
            <a:r>
              <a:rPr lang="en-AU" sz="2800" dirty="0" smtClean="0">
                <a:solidFill>
                  <a:srgbClr val="002060"/>
                </a:solidFill>
              </a:rPr>
              <a:t>% 10-15 </a:t>
            </a:r>
            <a:r>
              <a:rPr lang="en-AU" sz="2800" dirty="0" err="1" smtClean="0">
                <a:solidFill>
                  <a:srgbClr val="002060"/>
                </a:solidFill>
              </a:rPr>
              <a:t>kardiyomiyopatiler</a:t>
            </a:r>
            <a:r>
              <a:rPr lang="en-AU" sz="2800" dirty="0" smtClean="0">
                <a:solidFill>
                  <a:srgbClr val="002060"/>
                </a:solidFill>
              </a:rPr>
              <a:t> (dilate, </a:t>
            </a:r>
            <a:r>
              <a:rPr lang="en-AU" sz="2800" dirty="0" err="1" smtClean="0">
                <a:solidFill>
                  <a:srgbClr val="002060"/>
                </a:solidFill>
              </a:rPr>
              <a:t>hipertrofik</a:t>
            </a:r>
            <a:r>
              <a:rPr lang="en-AU" sz="2800" dirty="0" smtClean="0">
                <a:solidFill>
                  <a:srgbClr val="002060"/>
                </a:solidFill>
              </a:rPr>
              <a:t>)</a:t>
            </a:r>
            <a:endParaRPr lang="tr-TR" sz="2800" dirty="0" smtClean="0">
              <a:solidFill>
                <a:srgbClr val="002060"/>
              </a:solidFill>
            </a:endParaRPr>
          </a:p>
          <a:p>
            <a:pPr eaLnBrk="1" hangingPunct="1">
              <a:buFontTx/>
              <a:buNone/>
            </a:pPr>
            <a:endParaRPr lang="en-AU" sz="2800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en-AU" sz="2800" dirty="0" smtClean="0">
                <a:solidFill>
                  <a:srgbClr val="002060"/>
                </a:solidFill>
              </a:rPr>
              <a:t>VF en </a:t>
            </a:r>
            <a:r>
              <a:rPr lang="en-AU" sz="2800" dirty="0" err="1" smtClean="0">
                <a:solidFill>
                  <a:srgbClr val="002060"/>
                </a:solidFill>
              </a:rPr>
              <a:t>sık</a:t>
            </a:r>
            <a:r>
              <a:rPr lang="en-AU" sz="2800" dirty="0" smtClean="0">
                <a:solidFill>
                  <a:srgbClr val="002060"/>
                </a:solidFill>
              </a:rPr>
              <a:t> </a:t>
            </a:r>
            <a:r>
              <a:rPr lang="en-AU" sz="2800" dirty="0" err="1" smtClean="0">
                <a:solidFill>
                  <a:srgbClr val="002060"/>
                </a:solidFill>
              </a:rPr>
              <a:t>mekanizma</a:t>
            </a:r>
            <a:endParaRPr lang="en-AU" sz="28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3200" dirty="0" smtClean="0">
                <a:solidFill>
                  <a:schemeClr val="accent6"/>
                </a:solidFill>
              </a:rPr>
              <a:t>Amiodaron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sz="2800" dirty="0" smtClean="0">
                <a:solidFill>
                  <a:srgbClr val="002060"/>
                </a:solidFill>
              </a:rPr>
              <a:t>Antiaritmik  ajan</a:t>
            </a:r>
          </a:p>
          <a:p>
            <a:pPr eaLnBrk="1" hangingPunct="1"/>
            <a:r>
              <a:rPr lang="tr-TR" sz="2800" dirty="0" smtClean="0">
                <a:solidFill>
                  <a:srgbClr val="002060"/>
                </a:solidFill>
              </a:rPr>
              <a:t>VF/VT’de  defibrilasyona  cevabı  artırır </a:t>
            </a:r>
          </a:p>
          <a:p>
            <a:pPr eaLnBrk="1" hangingPunct="1"/>
            <a:r>
              <a:rPr lang="tr-TR" sz="2800" dirty="0" smtClean="0">
                <a:solidFill>
                  <a:srgbClr val="002060"/>
                </a:solidFill>
              </a:rPr>
              <a:t>300 mg 20 cc dextrozda bolus</a:t>
            </a:r>
          </a:p>
          <a:p>
            <a:pPr eaLnBrk="1" hangingPunct="1">
              <a:buFontTx/>
              <a:buNone/>
            </a:pPr>
            <a:r>
              <a:rPr lang="tr-TR" sz="2800" dirty="0" smtClean="0">
                <a:solidFill>
                  <a:srgbClr val="002060"/>
                </a:solidFill>
              </a:rPr>
              <a:t>    (Cordarone;150 mg amp)</a:t>
            </a:r>
          </a:p>
          <a:p>
            <a:pPr eaLnBrk="1" hangingPunct="1"/>
            <a:r>
              <a:rPr lang="tr-TR" sz="2800" dirty="0" smtClean="0">
                <a:solidFill>
                  <a:srgbClr val="002060"/>
                </a:solidFill>
              </a:rPr>
              <a:t>Gerekirse 150  mg  ek  bolus</a:t>
            </a:r>
          </a:p>
          <a:p>
            <a:pPr eaLnBrk="1" hangingPunct="1"/>
            <a:r>
              <a:rPr lang="tr-TR" sz="2800" dirty="0" smtClean="0">
                <a:solidFill>
                  <a:srgbClr val="002060"/>
                </a:solidFill>
              </a:rPr>
              <a:t>900 mg /24 saat  infüzyon</a:t>
            </a:r>
          </a:p>
          <a:p>
            <a:pPr eaLnBrk="1" hangingPunct="1"/>
            <a:r>
              <a:rPr lang="tr-TR" sz="2800" dirty="0" smtClean="0">
                <a:solidFill>
                  <a:srgbClr val="002060"/>
                </a:solidFill>
              </a:rPr>
              <a:t>Santral  ven  tercih  edilir (tromboflebit),flush yap</a:t>
            </a:r>
          </a:p>
          <a:p>
            <a:pPr eaLnBrk="1" hangingPunct="1"/>
            <a:r>
              <a:rPr lang="tr-TR" sz="2800" dirty="0" smtClean="0">
                <a:solidFill>
                  <a:srgbClr val="002060"/>
                </a:solidFill>
              </a:rPr>
              <a:t>Hipotansiyon  , bradikardi yapabilir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3200" dirty="0" smtClean="0">
                <a:solidFill>
                  <a:schemeClr val="accent6"/>
                </a:solidFill>
              </a:rPr>
              <a:t>Lidokain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sz="2800" dirty="0" smtClean="0">
                <a:solidFill>
                  <a:srgbClr val="002060"/>
                </a:solidFill>
              </a:rPr>
              <a:t>Amiodaron  varken tercih edilmez</a:t>
            </a:r>
          </a:p>
          <a:p>
            <a:pPr eaLnBrk="1" hangingPunct="1"/>
            <a:r>
              <a:rPr lang="tr-TR" sz="2800" dirty="0" smtClean="0">
                <a:solidFill>
                  <a:srgbClr val="002060"/>
                </a:solidFill>
              </a:rPr>
              <a:t>VF  için  eşiği  yükseltir , VT de kullanılabilir</a:t>
            </a:r>
          </a:p>
          <a:p>
            <a:pPr eaLnBrk="1" hangingPunct="1"/>
            <a:r>
              <a:rPr lang="tr-TR" sz="2800" dirty="0" smtClean="0">
                <a:solidFill>
                  <a:srgbClr val="002060"/>
                </a:solidFill>
              </a:rPr>
              <a:t>İskemik  zeminde ve digital fazlalığında etkili</a:t>
            </a:r>
          </a:p>
          <a:p>
            <a:pPr eaLnBrk="1" hangingPunct="1"/>
            <a:r>
              <a:rPr lang="tr-TR" sz="2800" dirty="0" smtClean="0">
                <a:solidFill>
                  <a:srgbClr val="002060"/>
                </a:solidFill>
              </a:rPr>
              <a:t>1-1.5 mg/kg  IV bolus , 1-4 mg/dk infüzyon</a:t>
            </a:r>
          </a:p>
          <a:p>
            <a:pPr eaLnBrk="1" hangingPunct="1">
              <a:buFontTx/>
              <a:buNone/>
            </a:pPr>
            <a:r>
              <a:rPr lang="tr-TR" sz="2800" dirty="0" smtClean="0">
                <a:solidFill>
                  <a:srgbClr val="002060"/>
                </a:solidFill>
              </a:rPr>
              <a:t>     (Aritmal  amp )</a:t>
            </a:r>
          </a:p>
          <a:p>
            <a:pPr eaLnBrk="1" hangingPunct="1"/>
            <a:r>
              <a:rPr lang="tr-TR" sz="2800" dirty="0" smtClean="0">
                <a:solidFill>
                  <a:srgbClr val="002060"/>
                </a:solidFill>
              </a:rPr>
              <a:t>Miyokard depresyonu,konfüzyon,konvülsiyon</a:t>
            </a:r>
          </a:p>
          <a:p>
            <a:pPr eaLnBrk="1" hangingPunct="1">
              <a:buFontTx/>
              <a:buNone/>
            </a:pPr>
            <a:r>
              <a:rPr lang="tr-TR" sz="2800" dirty="0" smtClean="0">
                <a:solidFill>
                  <a:srgbClr val="002060"/>
                </a:solidFill>
              </a:rPr>
              <a:t>    parestezi  yapabilir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3200" dirty="0" smtClean="0">
                <a:solidFill>
                  <a:schemeClr val="accent6"/>
                </a:solidFill>
              </a:rPr>
              <a:t>Magnesium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75" y="1500188"/>
            <a:ext cx="7772400" cy="4114800"/>
          </a:xfrm>
        </p:spPr>
        <p:txBody>
          <a:bodyPr/>
          <a:lstStyle/>
          <a:p>
            <a:pPr eaLnBrk="1" hangingPunct="1"/>
            <a:r>
              <a:rPr lang="tr-TR" sz="2800" dirty="0" smtClean="0">
                <a:solidFill>
                  <a:srgbClr val="002060"/>
                </a:solidFill>
              </a:rPr>
              <a:t>Rutinde önerilmiyor</a:t>
            </a:r>
          </a:p>
          <a:p>
            <a:pPr eaLnBrk="1" hangingPunct="1"/>
            <a:r>
              <a:rPr lang="tr-TR" sz="2800" dirty="0" smtClean="0">
                <a:solidFill>
                  <a:srgbClr val="002060"/>
                </a:solidFill>
              </a:rPr>
              <a:t>Polimorfik VT,uzun QT (torsade de pointes)</a:t>
            </a:r>
          </a:p>
          <a:p>
            <a:pPr eaLnBrk="1" hangingPunct="1"/>
            <a:r>
              <a:rPr lang="tr-TR" sz="2800" dirty="0" smtClean="0">
                <a:solidFill>
                  <a:srgbClr val="002060"/>
                </a:solidFill>
              </a:rPr>
              <a:t>Hipokalemi, hipomagnesemi,digoksin </a:t>
            </a:r>
            <a:r>
              <a:rPr lang="tr-TR" sz="2800" dirty="0" smtClean="0">
                <a:solidFill>
                  <a:srgbClr val="002060"/>
                </a:solidFill>
              </a:rPr>
              <a:t>intoksikasyonu</a:t>
            </a:r>
          </a:p>
          <a:p>
            <a:pPr eaLnBrk="1" hangingPunct="1"/>
            <a:r>
              <a:rPr lang="tr-TR" sz="2800" dirty="0" smtClean="0">
                <a:solidFill>
                  <a:srgbClr val="002060"/>
                </a:solidFill>
              </a:rPr>
              <a:t>1-2 g Mg /10 cc %5 dekstrozda  sulandır 2 dk’da ver</a:t>
            </a:r>
          </a:p>
          <a:p>
            <a:pPr eaLnBrk="1" hangingPunct="1">
              <a:buFontTx/>
              <a:buNone/>
            </a:pPr>
            <a:r>
              <a:rPr lang="tr-TR" sz="2800" dirty="0" smtClean="0">
                <a:solidFill>
                  <a:srgbClr val="002060"/>
                </a:solidFill>
              </a:rPr>
              <a:t>    ( %15 MgS04 amp ,1.5 g , 12 mmol ) </a:t>
            </a:r>
          </a:p>
          <a:p>
            <a:pPr eaLnBrk="1" hangingPunct="1"/>
            <a:r>
              <a:rPr lang="tr-TR" sz="2800" dirty="0" smtClean="0">
                <a:solidFill>
                  <a:srgbClr val="002060"/>
                </a:solidFill>
              </a:rPr>
              <a:t>Vazodilatasyon ve hipotansiyon yapabilir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3200" dirty="0" smtClean="0">
                <a:solidFill>
                  <a:schemeClr val="accent6"/>
                </a:solidFill>
              </a:rPr>
              <a:t>Atropin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2800" dirty="0" smtClean="0">
                <a:solidFill>
                  <a:srgbClr val="002060"/>
                </a:solidFill>
              </a:rPr>
              <a:t>Yeni kılavuzda  asistoli/NEA için  artık önerilmiyor</a:t>
            </a:r>
          </a:p>
          <a:p>
            <a:r>
              <a:rPr lang="tr-TR" sz="2800" dirty="0" smtClean="0">
                <a:solidFill>
                  <a:srgbClr val="002060"/>
                </a:solidFill>
              </a:rPr>
              <a:t>Ağır bradikardilerde işe yarayabilir</a:t>
            </a:r>
          </a:p>
          <a:p>
            <a:pPr eaLnBrk="1" hangingPunct="1"/>
            <a:r>
              <a:rPr lang="tr-TR" sz="2800" dirty="0" smtClean="0">
                <a:solidFill>
                  <a:srgbClr val="002060"/>
                </a:solidFill>
              </a:rPr>
              <a:t>Vagolitik  etkili</a:t>
            </a:r>
          </a:p>
          <a:p>
            <a:pPr eaLnBrk="1" hangingPunct="1"/>
            <a:r>
              <a:rPr lang="tr-TR" sz="2800" dirty="0" smtClean="0">
                <a:solidFill>
                  <a:srgbClr val="002060"/>
                </a:solidFill>
              </a:rPr>
              <a:t>Atropin 1 mg IV  başla , gerekirse tekrar</a:t>
            </a:r>
          </a:p>
          <a:p>
            <a:pPr eaLnBrk="1" hangingPunct="1"/>
            <a:r>
              <a:rPr lang="tr-TR" sz="2800" dirty="0" smtClean="0">
                <a:solidFill>
                  <a:srgbClr val="002060"/>
                </a:solidFill>
              </a:rPr>
              <a:t>Maksimum  doz  3  mg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3200" dirty="0" smtClean="0">
                <a:solidFill>
                  <a:schemeClr val="accent6"/>
                </a:solidFill>
              </a:rPr>
              <a:t>Sodyum Bikarbonat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sz="2800" dirty="0" smtClean="0">
                <a:solidFill>
                  <a:srgbClr val="002060"/>
                </a:solidFill>
              </a:rPr>
              <a:t>Rutinde  kullanılmaz</a:t>
            </a:r>
          </a:p>
          <a:p>
            <a:pPr eaLnBrk="1" hangingPunct="1"/>
            <a:r>
              <a:rPr lang="tr-TR" sz="2800" dirty="0" smtClean="0">
                <a:solidFill>
                  <a:srgbClr val="002060"/>
                </a:solidFill>
              </a:rPr>
              <a:t>Hiperkalemi</a:t>
            </a:r>
          </a:p>
          <a:p>
            <a:pPr eaLnBrk="1" hangingPunct="1"/>
            <a:r>
              <a:rPr lang="tr-TR" sz="2800" dirty="0" smtClean="0">
                <a:solidFill>
                  <a:srgbClr val="002060"/>
                </a:solidFill>
              </a:rPr>
              <a:t>Ciddi   metabolik  asidoz (pH&lt;7.1)</a:t>
            </a:r>
          </a:p>
          <a:p>
            <a:pPr eaLnBrk="1" hangingPunct="1"/>
            <a:r>
              <a:rPr lang="tr-TR" sz="2800" dirty="0" smtClean="0">
                <a:solidFill>
                  <a:srgbClr val="002060"/>
                </a:solidFill>
              </a:rPr>
              <a:t>Trisiklik entoksikasyonunda</a:t>
            </a:r>
          </a:p>
          <a:p>
            <a:pPr eaLnBrk="1" hangingPunct="1"/>
            <a:r>
              <a:rPr lang="tr-TR" sz="2800" dirty="0" smtClean="0">
                <a:solidFill>
                  <a:srgbClr val="002060"/>
                </a:solidFill>
              </a:rPr>
              <a:t>1 mEq/kg  başlangıç dozu</a:t>
            </a:r>
          </a:p>
          <a:p>
            <a:pPr eaLnBrk="1" hangingPunct="1"/>
            <a:r>
              <a:rPr lang="tr-TR" sz="2800" dirty="0" smtClean="0">
                <a:solidFill>
                  <a:srgbClr val="002060"/>
                </a:solidFill>
              </a:rPr>
              <a:t>Sodyum bikarbonat %8.4 , 10 cc amp</a:t>
            </a:r>
          </a:p>
          <a:p>
            <a:pPr eaLnBrk="1" hangingPunct="1">
              <a:buFontTx/>
              <a:buNone/>
            </a:pPr>
            <a:r>
              <a:rPr lang="tr-TR" sz="2800" dirty="0" smtClean="0">
                <a:solidFill>
                  <a:srgbClr val="002060"/>
                </a:solidFill>
              </a:rPr>
              <a:t>    50  cc  verilir  gerekirse  ek  doz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85725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r-TR" sz="3600" dirty="0" smtClean="0">
                <a:solidFill>
                  <a:schemeClr val="accent6"/>
                </a:solidFill>
              </a:rPr>
              <a:t>Kalsiyum</a:t>
            </a:r>
            <a:r>
              <a:rPr lang="tr-TR" sz="3600" dirty="0" smtClean="0"/>
              <a:t/>
            </a:r>
            <a:br>
              <a:rPr lang="tr-TR" sz="3600" dirty="0" smtClean="0"/>
            </a:br>
            <a:endParaRPr lang="tr-TR" sz="3600" dirty="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sz="2800" dirty="0" smtClean="0">
                <a:solidFill>
                  <a:srgbClr val="002060"/>
                </a:solidFill>
              </a:rPr>
              <a:t>Rutinde kullanılmaz</a:t>
            </a:r>
          </a:p>
          <a:p>
            <a:pPr eaLnBrk="1" hangingPunct="1"/>
            <a:r>
              <a:rPr lang="tr-TR" sz="2800" dirty="0" smtClean="0">
                <a:solidFill>
                  <a:srgbClr val="002060"/>
                </a:solidFill>
              </a:rPr>
              <a:t>Hiperkalemi</a:t>
            </a:r>
          </a:p>
          <a:p>
            <a:pPr eaLnBrk="1" hangingPunct="1"/>
            <a:r>
              <a:rPr lang="tr-TR" sz="2800" dirty="0" smtClean="0">
                <a:solidFill>
                  <a:srgbClr val="002060"/>
                </a:solidFill>
              </a:rPr>
              <a:t>Hipokalsemi</a:t>
            </a:r>
          </a:p>
          <a:p>
            <a:pPr eaLnBrk="1" hangingPunct="1"/>
            <a:r>
              <a:rPr lang="tr-TR" sz="2800" dirty="0" smtClean="0">
                <a:solidFill>
                  <a:srgbClr val="002060"/>
                </a:solidFill>
              </a:rPr>
              <a:t>Ca antagonisti  aşırı  </a:t>
            </a:r>
            <a:r>
              <a:rPr lang="tr-TR" sz="2800" dirty="0" smtClean="0">
                <a:solidFill>
                  <a:srgbClr val="002060"/>
                </a:solidFill>
              </a:rPr>
              <a:t>doz alımında</a:t>
            </a:r>
            <a:endParaRPr lang="tr-TR" sz="2800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tr-TR" sz="2800" dirty="0" smtClean="0">
                <a:solidFill>
                  <a:srgbClr val="002060"/>
                </a:solidFill>
              </a:rPr>
              <a:t>10 cc (  %10 luk  Ca  amp.)</a:t>
            </a:r>
          </a:p>
          <a:p>
            <a:pPr eaLnBrk="1" hangingPunct="1"/>
            <a:r>
              <a:rPr lang="tr-TR" sz="2800" dirty="0" smtClean="0">
                <a:solidFill>
                  <a:srgbClr val="002060"/>
                </a:solidFill>
              </a:rPr>
              <a:t>Arrestte  bolus verilebilir, spontan dolaşım  varsa  yavaş  infüzyon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3200" dirty="0" smtClean="0">
                <a:solidFill>
                  <a:schemeClr val="accent6"/>
                </a:solidFill>
              </a:rPr>
              <a:t>Trombolitikler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sz="2800" dirty="0" smtClean="0">
                <a:solidFill>
                  <a:srgbClr val="002060"/>
                </a:solidFill>
              </a:rPr>
              <a:t>Major  pulmoner  embolide</a:t>
            </a:r>
          </a:p>
          <a:p>
            <a:pPr eaLnBrk="1" hangingPunct="1"/>
            <a:r>
              <a:rPr lang="tr-TR" sz="2800" dirty="0" smtClean="0">
                <a:solidFill>
                  <a:srgbClr val="002060"/>
                </a:solidFill>
              </a:rPr>
              <a:t>Akut  koroner  sendromda </a:t>
            </a:r>
          </a:p>
          <a:p>
            <a:pPr eaLnBrk="1" hangingPunct="1"/>
            <a:r>
              <a:rPr lang="tr-TR" sz="2800" dirty="0" smtClean="0">
                <a:solidFill>
                  <a:srgbClr val="002060"/>
                </a:solidFill>
              </a:rPr>
              <a:t>Stroke (kriterlere uyan akut iskemik stroke)</a:t>
            </a:r>
          </a:p>
          <a:p>
            <a:pPr eaLnBrk="1" hangingPunct="1"/>
            <a:r>
              <a:rPr lang="tr-TR" sz="2800" dirty="0" smtClean="0">
                <a:solidFill>
                  <a:srgbClr val="002060"/>
                </a:solidFill>
              </a:rPr>
              <a:t>Devam eden KPR kontrendikasyon değil,</a:t>
            </a:r>
          </a:p>
          <a:p>
            <a:pPr eaLnBrk="1" hangingPunct="1">
              <a:buFontTx/>
              <a:buNone/>
            </a:pPr>
            <a:r>
              <a:rPr lang="tr-TR" sz="2800" dirty="0" smtClean="0">
                <a:solidFill>
                  <a:srgbClr val="002060"/>
                </a:solidFill>
              </a:rPr>
              <a:t>    trombolitik alanlarda KPR 60-90 dk dek sürdürülebilir</a:t>
            </a:r>
          </a:p>
          <a:p>
            <a:pPr eaLnBrk="1" hangingPunct="1">
              <a:buFontTx/>
              <a:buNone/>
            </a:pPr>
            <a:endParaRPr lang="tr-TR" sz="28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188640"/>
            <a:ext cx="7772400" cy="95436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r-TR" sz="3200" dirty="0" smtClean="0"/>
              <a:t/>
            </a:r>
            <a:br>
              <a:rPr lang="tr-TR" sz="3200" dirty="0" smtClean="0"/>
            </a:br>
            <a:r>
              <a:rPr lang="tr-TR" sz="3600" dirty="0" smtClean="0">
                <a:solidFill>
                  <a:schemeClr val="accent6"/>
                </a:solidFill>
              </a:rPr>
              <a:t>KPR sonrası bakım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75" y="1428750"/>
            <a:ext cx="7772400" cy="473655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sz="2800" dirty="0" smtClean="0">
                <a:solidFill>
                  <a:srgbClr val="002060"/>
                </a:solidFill>
              </a:rPr>
              <a:t>Hemodinamik,metabolik ve nörolojik fonksiyonalrın stabilizasyonu önemli</a:t>
            </a:r>
          </a:p>
          <a:p>
            <a:pPr eaLnBrk="1" hangingPunct="1">
              <a:lnSpc>
                <a:spcPct val="90000"/>
              </a:lnSpc>
            </a:pPr>
            <a:r>
              <a:rPr lang="tr-TR" sz="2800" dirty="0" smtClean="0">
                <a:solidFill>
                  <a:srgbClr val="002060"/>
                </a:solidFill>
              </a:rPr>
              <a:t>Stabil  ritim , kan  basıncı</a:t>
            </a:r>
          </a:p>
          <a:p>
            <a:pPr eaLnBrk="1" hangingPunct="1">
              <a:lnSpc>
                <a:spcPct val="90000"/>
              </a:lnSpc>
            </a:pPr>
            <a:r>
              <a:rPr lang="tr-TR" sz="2800" dirty="0" smtClean="0">
                <a:solidFill>
                  <a:srgbClr val="002060"/>
                </a:solidFill>
              </a:rPr>
              <a:t>Hipoksi ve hiperkarbi(tekrar arrest ve beyin hasarı) hipokarbi (serebral vazokonstriksiyon)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sz="2800" dirty="0" smtClean="0">
                <a:solidFill>
                  <a:srgbClr val="002060"/>
                </a:solidFill>
              </a:rPr>
              <a:t>    hiperventilasyondan  kaçın  (intratorasik basınç artışı)</a:t>
            </a:r>
          </a:p>
          <a:p>
            <a:pPr eaLnBrk="1" hangingPunct="1">
              <a:lnSpc>
                <a:spcPct val="90000"/>
              </a:lnSpc>
            </a:pPr>
            <a:r>
              <a:rPr lang="tr-TR" sz="2800" dirty="0" smtClean="0">
                <a:solidFill>
                  <a:srgbClr val="002060"/>
                </a:solidFill>
              </a:rPr>
              <a:t>Gastrik tüp; gastrik distansiyon ventilasyonu  olumsuz etkiler</a:t>
            </a:r>
          </a:p>
          <a:p>
            <a:pPr eaLnBrk="1" hangingPunct="1">
              <a:lnSpc>
                <a:spcPct val="90000"/>
              </a:lnSpc>
            </a:pPr>
            <a:r>
              <a:rPr lang="tr-TR" sz="2800" dirty="0" smtClean="0">
                <a:solidFill>
                  <a:srgbClr val="002060"/>
                </a:solidFill>
              </a:rPr>
              <a:t>Kontrol AC grafisi</a:t>
            </a:r>
          </a:p>
          <a:p>
            <a:pPr eaLnBrk="1" hangingPunct="1">
              <a:lnSpc>
                <a:spcPct val="90000"/>
              </a:lnSpc>
            </a:pPr>
            <a:endParaRPr lang="tr-TR" sz="28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0"/>
            <a:ext cx="7772400" cy="1143000"/>
          </a:xfrm>
        </p:spPr>
        <p:txBody>
          <a:bodyPr/>
          <a:lstStyle/>
          <a:p>
            <a:pPr eaLnBrk="1" hangingPunct="1"/>
            <a:r>
              <a:rPr lang="tr-TR" sz="3200" dirty="0" smtClean="0"/>
              <a:t/>
            </a:r>
            <a:br>
              <a:rPr lang="tr-TR" sz="3200" dirty="0" smtClean="0"/>
            </a:br>
            <a:r>
              <a:rPr lang="tr-TR" sz="3200" dirty="0" smtClean="0">
                <a:solidFill>
                  <a:schemeClr val="accent6"/>
                </a:solidFill>
              </a:rPr>
              <a:t>KPR sonrası bakım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5813" y="1500188"/>
            <a:ext cx="7772400" cy="507206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tr-TR" sz="2800" dirty="0" smtClean="0">
                <a:solidFill>
                  <a:srgbClr val="002060"/>
                </a:solidFill>
              </a:rPr>
              <a:t>AKS’de  erken  revaskülarizasyon</a:t>
            </a:r>
          </a:p>
          <a:p>
            <a:pPr eaLnBrk="1" hangingPunct="1">
              <a:lnSpc>
                <a:spcPct val="90000"/>
              </a:lnSpc>
            </a:pPr>
            <a:r>
              <a:rPr lang="tr-TR" sz="2800" dirty="0" smtClean="0">
                <a:solidFill>
                  <a:srgbClr val="002060"/>
                </a:solidFill>
              </a:rPr>
              <a:t>İntraarteriyel monitorizasyon</a:t>
            </a:r>
          </a:p>
          <a:p>
            <a:pPr eaLnBrk="1" hangingPunct="1">
              <a:lnSpc>
                <a:spcPct val="90000"/>
              </a:lnSpc>
            </a:pPr>
            <a:r>
              <a:rPr lang="tr-TR" sz="2800" dirty="0" smtClean="0">
                <a:solidFill>
                  <a:srgbClr val="002060"/>
                </a:solidFill>
              </a:rPr>
              <a:t>Elektrolit  dengesi</a:t>
            </a:r>
            <a:r>
              <a:rPr lang="tr-TR" sz="2800" smtClean="0">
                <a:solidFill>
                  <a:srgbClr val="002060"/>
                </a:solidFill>
              </a:rPr>
              <a:t>( </a:t>
            </a:r>
            <a:r>
              <a:rPr lang="tr-TR" sz="2800" smtClean="0">
                <a:solidFill>
                  <a:srgbClr val="002060"/>
                </a:solidFill>
              </a:rPr>
              <a:t>K:4-4.5 </a:t>
            </a:r>
            <a:r>
              <a:rPr lang="tr-TR" sz="2800" dirty="0" smtClean="0">
                <a:solidFill>
                  <a:srgbClr val="002060"/>
                </a:solidFill>
              </a:rPr>
              <a:t>mmol)</a:t>
            </a:r>
          </a:p>
          <a:p>
            <a:pPr eaLnBrk="1" hangingPunct="1">
              <a:lnSpc>
                <a:spcPct val="90000"/>
              </a:lnSpc>
            </a:pPr>
            <a:r>
              <a:rPr lang="tr-TR" sz="2800" dirty="0" smtClean="0">
                <a:solidFill>
                  <a:srgbClr val="002060"/>
                </a:solidFill>
              </a:rPr>
              <a:t>Kan glukozu kontrolü</a:t>
            </a:r>
          </a:p>
          <a:p>
            <a:pPr eaLnBrk="1" hangingPunct="1">
              <a:lnSpc>
                <a:spcPct val="90000"/>
              </a:lnSpc>
            </a:pPr>
            <a:r>
              <a:rPr lang="tr-TR" sz="2800" dirty="0" smtClean="0">
                <a:solidFill>
                  <a:srgbClr val="002060"/>
                </a:solidFill>
              </a:rPr>
              <a:t>Vücut  ısısı kontrolü(hipertermi nörolojik gidişe olumsuz, hafif  hipotermi faydalı olabilir)</a:t>
            </a:r>
          </a:p>
          <a:p>
            <a:pPr eaLnBrk="1" hangingPunct="1">
              <a:lnSpc>
                <a:spcPct val="90000"/>
              </a:lnSpc>
            </a:pPr>
            <a:r>
              <a:rPr lang="tr-TR" sz="2800" dirty="0" smtClean="0">
                <a:solidFill>
                  <a:srgbClr val="002060"/>
                </a:solidFill>
              </a:rPr>
              <a:t>Konvulsiyonları engelle , tedavi et (beyin hasarı)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sz="2800" dirty="0" smtClean="0">
                <a:solidFill>
                  <a:srgbClr val="002060"/>
                </a:solidFill>
              </a:rPr>
              <a:t>    benzodiazepinler,propofol kullanılabilir</a:t>
            </a:r>
          </a:p>
          <a:p>
            <a:pPr eaLnBrk="1" hangingPunct="1">
              <a:lnSpc>
                <a:spcPct val="90000"/>
              </a:lnSpc>
            </a:pPr>
            <a:r>
              <a:rPr lang="tr-TR" sz="2800" dirty="0" smtClean="0">
                <a:solidFill>
                  <a:srgbClr val="002060"/>
                </a:solidFill>
              </a:rPr>
              <a:t>Kısa süreli arrest ve hemen dönen, normal kardiyak-serebral fonksiyonları  olanlar  ventilatöre bağlanmayabilir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3200" dirty="0" smtClean="0">
                <a:solidFill>
                  <a:schemeClr val="accent6"/>
                </a:solidFill>
              </a:rPr>
              <a:t>DNAR  Kararı</a:t>
            </a:r>
            <a:br>
              <a:rPr lang="tr-TR" sz="3200" dirty="0" smtClean="0">
                <a:solidFill>
                  <a:schemeClr val="accent6"/>
                </a:solidFill>
              </a:rPr>
            </a:br>
            <a:r>
              <a:rPr lang="tr-TR" sz="3200" dirty="0" smtClean="0">
                <a:solidFill>
                  <a:schemeClr val="accent6"/>
                </a:solidFill>
              </a:rPr>
              <a:t>(do not attempt  resuscitation)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sz="2800" dirty="0" smtClean="0">
                <a:solidFill>
                  <a:srgbClr val="002060"/>
                </a:solidFill>
              </a:rPr>
              <a:t>Önceden belirlenmeli</a:t>
            </a:r>
          </a:p>
          <a:p>
            <a:pPr eaLnBrk="1" hangingPunct="1"/>
            <a:r>
              <a:rPr lang="tr-TR" sz="2800" dirty="0" smtClean="0">
                <a:solidFill>
                  <a:srgbClr val="002060"/>
                </a:solidFill>
              </a:rPr>
              <a:t>Bölümden sorumlu en kıdemli  gerekirse  konsultasyonlarda  bulunarak  bu  kararı  alır</a:t>
            </a:r>
          </a:p>
          <a:p>
            <a:pPr eaLnBrk="1" hangingPunct="1"/>
            <a:r>
              <a:rPr lang="tr-TR" sz="2800" dirty="0" smtClean="0">
                <a:solidFill>
                  <a:srgbClr val="002060"/>
                </a:solidFill>
              </a:rPr>
              <a:t>Hastanın  önceden  tercihi   olabilir</a:t>
            </a:r>
          </a:p>
          <a:p>
            <a:pPr eaLnBrk="1" hangingPunct="1"/>
            <a:r>
              <a:rPr lang="tr-TR" sz="2800" dirty="0" smtClean="0">
                <a:solidFill>
                  <a:srgbClr val="002060"/>
                </a:solidFill>
              </a:rPr>
              <a:t>Ekip  ve  hasta  yakınları  bilgilendirilir </a:t>
            </a:r>
          </a:p>
          <a:p>
            <a:pPr eaLnBrk="1" hangingPunct="1"/>
            <a:r>
              <a:rPr lang="tr-TR" sz="2800" dirty="0" smtClean="0">
                <a:solidFill>
                  <a:srgbClr val="002060"/>
                </a:solidFill>
              </a:rPr>
              <a:t>Arrest  olunca  KPR  uygulanmaz , diğer tedavi devam  edebilir </a:t>
            </a:r>
          </a:p>
          <a:p>
            <a:pPr eaLnBrk="1" hangingPunct="1">
              <a:buFontTx/>
              <a:buNone/>
            </a:pPr>
            <a:r>
              <a:rPr lang="tr-TR" sz="2800" dirty="0" smtClean="0">
                <a:solidFill>
                  <a:srgbClr val="002060"/>
                </a:solidFill>
              </a:rPr>
              <a:t>    (sedasyon,analjezik,oksijen,sıvı vs.)</a:t>
            </a:r>
          </a:p>
          <a:p>
            <a:r>
              <a:rPr lang="tr-TR" sz="2800" smtClean="0">
                <a:solidFill>
                  <a:srgbClr val="002060"/>
                </a:solidFill>
              </a:rPr>
              <a:t>Yasal mevzuat hazır değil</a:t>
            </a:r>
            <a:endParaRPr lang="tr-TR" sz="28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3200" dirty="0" smtClean="0">
                <a:solidFill>
                  <a:schemeClr val="accent6"/>
                </a:solidFill>
              </a:rPr>
              <a:t>Kardiyak Arrest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sz="2800" dirty="0" smtClean="0">
                <a:solidFill>
                  <a:srgbClr val="002060"/>
                </a:solidFill>
              </a:rPr>
              <a:t>Akut koroner sendrom</a:t>
            </a:r>
          </a:p>
          <a:p>
            <a:pPr eaLnBrk="1" hangingPunct="1"/>
            <a:r>
              <a:rPr lang="tr-TR" sz="2800" dirty="0" smtClean="0">
                <a:solidFill>
                  <a:srgbClr val="002060"/>
                </a:solidFill>
              </a:rPr>
              <a:t>Son dönem pulmoner hastalıklar</a:t>
            </a:r>
          </a:p>
          <a:p>
            <a:pPr eaLnBrk="1" hangingPunct="1"/>
            <a:r>
              <a:rPr lang="tr-TR" sz="2800" dirty="0" smtClean="0">
                <a:solidFill>
                  <a:srgbClr val="002060"/>
                </a:solidFill>
              </a:rPr>
              <a:t>İleri SSS hastalıkları</a:t>
            </a:r>
          </a:p>
          <a:p>
            <a:pPr eaLnBrk="1" hangingPunct="1"/>
            <a:r>
              <a:rPr lang="tr-TR" sz="2800" dirty="0" smtClean="0">
                <a:solidFill>
                  <a:srgbClr val="002060"/>
                </a:solidFill>
              </a:rPr>
              <a:t>Sepsis</a:t>
            </a:r>
          </a:p>
          <a:p>
            <a:pPr eaLnBrk="1" hangingPunct="1"/>
            <a:r>
              <a:rPr lang="tr-TR" sz="2800" dirty="0" smtClean="0">
                <a:solidFill>
                  <a:srgbClr val="002060"/>
                </a:solidFill>
              </a:rPr>
              <a:t>Maligniteler</a:t>
            </a:r>
          </a:p>
          <a:p>
            <a:pPr eaLnBrk="1" hangingPunct="1"/>
            <a:r>
              <a:rPr lang="tr-TR" sz="2800" dirty="0" smtClean="0">
                <a:solidFill>
                  <a:srgbClr val="002060"/>
                </a:solidFill>
              </a:rPr>
              <a:t>Elektrolit bozuklukları</a:t>
            </a:r>
          </a:p>
          <a:p>
            <a:pPr eaLnBrk="1" hangingPunct="1"/>
            <a:r>
              <a:rPr lang="tr-TR" sz="2800" dirty="0" smtClean="0">
                <a:solidFill>
                  <a:srgbClr val="002060"/>
                </a:solidFill>
              </a:rPr>
              <a:t>İlaç  toksisitesi</a:t>
            </a:r>
          </a:p>
          <a:p>
            <a:pPr eaLnBrk="1" hangingPunct="1">
              <a:buFontTx/>
              <a:buNone/>
            </a:pPr>
            <a:endParaRPr lang="tr-TR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3200" dirty="0" smtClean="0">
                <a:solidFill>
                  <a:schemeClr val="accent6"/>
                </a:solidFill>
              </a:rPr>
              <a:t>Kardiyak arrest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sz="2800" dirty="0" smtClean="0">
                <a:solidFill>
                  <a:srgbClr val="002060"/>
                </a:solidFill>
              </a:rPr>
              <a:t>4-6 dk içinde beyin hasarı  gelişir</a:t>
            </a:r>
          </a:p>
          <a:p>
            <a:pPr eaLnBrk="1" hangingPunct="1"/>
            <a:r>
              <a:rPr lang="tr-TR" sz="2800" dirty="0" smtClean="0">
                <a:solidFill>
                  <a:srgbClr val="002060"/>
                </a:solidFill>
              </a:rPr>
              <a:t>Hastane  dışı  arrest  hastaların %9’u hastaneye  yatabiliyor, % 2’si  taburcu  olabiliyor</a:t>
            </a:r>
          </a:p>
          <a:p>
            <a:pPr eaLnBrk="1" hangingPunct="1"/>
            <a:r>
              <a:rPr lang="tr-TR" sz="2800" dirty="0" smtClean="0">
                <a:solidFill>
                  <a:srgbClr val="002060"/>
                </a:solidFill>
              </a:rPr>
              <a:t>VF ye bağlı olan hastane dışı arrest vakalarının hastaneye yatıp taburcu olma şansı &lt;%6</a:t>
            </a:r>
          </a:p>
          <a:p>
            <a:pPr eaLnBrk="1" hangingPunct="1"/>
            <a:r>
              <a:rPr lang="tr-TR" sz="2800" dirty="0" smtClean="0">
                <a:solidFill>
                  <a:srgbClr val="002060"/>
                </a:solidFill>
              </a:rPr>
              <a:t>Hastane içi kardiyak arrest vakalarının %20-30 taburcu olabiliyor</a:t>
            </a:r>
          </a:p>
          <a:p>
            <a:pPr eaLnBrk="1" hangingPunct="1"/>
            <a:r>
              <a:rPr lang="tr-TR" sz="2800" dirty="0" smtClean="0">
                <a:solidFill>
                  <a:srgbClr val="002060"/>
                </a:solidFill>
              </a:rPr>
              <a:t>Hastaneye  yatanların  çoğunda  ölüm  nedeni  beyin  hasarı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tr-TR" sz="3200" dirty="0" smtClean="0">
                <a:solidFill>
                  <a:schemeClr val="accent6"/>
                </a:solidFill>
              </a:rPr>
              <a:t>Hastane dışı nedenlere göre prognoz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dirty="0" smtClean="0">
                <a:solidFill>
                  <a:srgbClr val="002060"/>
                </a:solidFill>
              </a:rPr>
              <a:t>En iyi  prognoz sustained VT</a:t>
            </a:r>
          </a:p>
          <a:p>
            <a:pPr eaLnBrk="1" hangingPunct="1"/>
            <a:r>
              <a:rPr lang="tr-TR" dirty="0" smtClean="0">
                <a:solidFill>
                  <a:srgbClr val="002060"/>
                </a:solidFill>
              </a:rPr>
              <a:t>En kötü prognoz  bradiaritmi-asistoli</a:t>
            </a:r>
          </a:p>
          <a:p>
            <a:pPr eaLnBrk="1" hangingPunct="1"/>
            <a:endParaRPr lang="tr-TR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tr-TR" dirty="0" smtClean="0">
                <a:solidFill>
                  <a:srgbClr val="002060"/>
                </a:solidFill>
              </a:rPr>
              <a:t>Erken defibrilasyon en önemli  belirleyici</a:t>
            </a:r>
          </a:p>
          <a:p>
            <a:pPr eaLnBrk="1" hangingPunct="1">
              <a:buFontTx/>
              <a:buNone/>
            </a:pPr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548680"/>
            <a:ext cx="8229600" cy="1143000"/>
          </a:xfrm>
        </p:spPr>
        <p:txBody>
          <a:bodyPr/>
          <a:lstStyle/>
          <a:p>
            <a:pPr eaLnBrk="1" hangingPunct="1"/>
            <a:r>
              <a:rPr lang="tr-TR" sz="3600" dirty="0" smtClean="0">
                <a:solidFill>
                  <a:schemeClr val="accent6"/>
                </a:solidFill>
              </a:rPr>
              <a:t>Kardiyopulmoner Resusitasyon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38" y="1643063"/>
            <a:ext cx="7772400" cy="4114800"/>
          </a:xfrm>
        </p:spPr>
        <p:txBody>
          <a:bodyPr/>
          <a:lstStyle/>
          <a:p>
            <a:pPr eaLnBrk="1" hangingPunct="1"/>
            <a:endParaRPr lang="tr-TR" dirty="0" smtClean="0"/>
          </a:p>
          <a:p>
            <a:pPr eaLnBrk="1" hangingPunct="1"/>
            <a:r>
              <a:rPr lang="tr-TR" sz="2800" dirty="0" smtClean="0">
                <a:solidFill>
                  <a:srgbClr val="002060"/>
                </a:solidFill>
              </a:rPr>
              <a:t>2005 American Heart Association guidelines for  CPR  and emergency  cardiovascular  care</a:t>
            </a:r>
          </a:p>
          <a:p>
            <a:pPr eaLnBrk="1" hangingPunct="1"/>
            <a:r>
              <a:rPr lang="tr-TR" sz="2800" dirty="0" smtClean="0">
                <a:solidFill>
                  <a:srgbClr val="002060"/>
                </a:solidFill>
              </a:rPr>
              <a:t> European Resuscitation Council guidelines</a:t>
            </a:r>
          </a:p>
          <a:p>
            <a:pPr eaLnBrk="1" hangingPunct="1">
              <a:buFontTx/>
              <a:buNone/>
            </a:pPr>
            <a:r>
              <a:rPr lang="tr-TR" sz="2800" dirty="0" smtClean="0">
                <a:solidFill>
                  <a:srgbClr val="002060"/>
                </a:solidFill>
              </a:rPr>
              <a:t>     for  resuscitation  2005</a:t>
            </a:r>
          </a:p>
          <a:p>
            <a:pPr eaLnBrk="1" hangingPunct="1"/>
            <a:r>
              <a:rPr lang="tr-TR" sz="2800" dirty="0" smtClean="0">
                <a:solidFill>
                  <a:srgbClr val="002060"/>
                </a:solidFill>
              </a:rPr>
              <a:t> 2010  AHA guidelines for  CPR and ECC</a:t>
            </a:r>
          </a:p>
          <a:p>
            <a:pPr eaLnBrk="1" hangingPunct="1">
              <a:buFontTx/>
              <a:buNone/>
            </a:pPr>
            <a:endParaRPr lang="tr-TR" dirty="0" smtClean="0"/>
          </a:p>
          <a:p>
            <a:pPr eaLnBrk="1" hangingPunct="1">
              <a:buFontTx/>
              <a:buNone/>
            </a:pPr>
            <a:endParaRPr lang="tr-TR" dirty="0" smtClean="0"/>
          </a:p>
          <a:p>
            <a:pPr eaLnBrk="1" hangingPunct="1">
              <a:buFontTx/>
              <a:buNone/>
            </a:pPr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340768"/>
            <a:ext cx="7128791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smtClean="0">
                <a:solidFill>
                  <a:schemeClr val="accent6"/>
                </a:solidFill>
              </a:rPr>
              <a:t>2010  AHA guidelines for  CPR and ECC</a:t>
            </a:r>
            <a:br>
              <a:rPr lang="tr-TR" sz="3200" dirty="0" smtClean="0">
                <a:solidFill>
                  <a:schemeClr val="accent6"/>
                </a:solidFill>
              </a:rPr>
            </a:br>
            <a:r>
              <a:rPr lang="tr-TR" sz="3200" dirty="0" smtClean="0">
                <a:solidFill>
                  <a:schemeClr val="accent6"/>
                </a:solidFill>
              </a:rPr>
              <a:t>Yenilikler</a:t>
            </a:r>
            <a:endParaRPr lang="tr-TR" sz="3200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>
                <a:solidFill>
                  <a:srgbClr val="002060"/>
                </a:solidFill>
              </a:rPr>
              <a:t>A-B-C  yerine  C-A-B</a:t>
            </a:r>
          </a:p>
          <a:p>
            <a:pPr>
              <a:buNone/>
            </a:pPr>
            <a:r>
              <a:rPr lang="tr-TR" sz="2400" dirty="0" smtClean="0">
                <a:solidFill>
                  <a:srgbClr val="002060"/>
                </a:solidFill>
              </a:rPr>
              <a:t>     30 göğüs kompresyonu ilk 18 sn içinde </a:t>
            </a:r>
          </a:p>
          <a:p>
            <a:pPr>
              <a:buNone/>
            </a:pPr>
            <a:r>
              <a:rPr lang="tr-TR" sz="2400" dirty="0" smtClean="0">
                <a:solidFill>
                  <a:srgbClr val="002060"/>
                </a:solidFill>
              </a:rPr>
              <a:t>     Arrest nedeni boğulma -asfiksi ise ve yenidoğanlarda  </a:t>
            </a:r>
          </a:p>
          <a:p>
            <a:pPr>
              <a:buNone/>
            </a:pPr>
            <a:r>
              <a:rPr lang="tr-TR" sz="2400" dirty="0" smtClean="0">
                <a:solidFill>
                  <a:srgbClr val="002060"/>
                </a:solidFill>
              </a:rPr>
              <a:t>     A-B-C uygulanabilir</a:t>
            </a:r>
          </a:p>
          <a:p>
            <a:r>
              <a:rPr lang="tr-TR" sz="2400" dirty="0" smtClean="0">
                <a:solidFill>
                  <a:srgbClr val="002060"/>
                </a:solidFill>
              </a:rPr>
              <a:t>Nabız ve solunum kontrolu için vakit kaybetme, hemen başla</a:t>
            </a:r>
          </a:p>
          <a:p>
            <a:r>
              <a:rPr lang="tr-TR" sz="2400" dirty="0" smtClean="0">
                <a:solidFill>
                  <a:srgbClr val="002060"/>
                </a:solidFill>
              </a:rPr>
              <a:t>Göğüs kompresyonu en az  5 cm  olmalı</a:t>
            </a:r>
          </a:p>
          <a:p>
            <a:r>
              <a:rPr lang="tr-TR" sz="2400" dirty="0" smtClean="0">
                <a:solidFill>
                  <a:srgbClr val="002060"/>
                </a:solidFill>
              </a:rPr>
              <a:t>Asistoli/NEA de atropin  rutin önerilmiyor</a:t>
            </a:r>
          </a:p>
          <a:p>
            <a:r>
              <a:rPr lang="tr-TR" sz="2400" dirty="0" smtClean="0">
                <a:solidFill>
                  <a:srgbClr val="002060"/>
                </a:solidFill>
              </a:rPr>
              <a:t>Kapnografi kullanımı -end tidal pCO2,santral venöz O2 saturasyonu,göğüs relaksasyon fazında arteriyel basınç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</TotalTime>
  <Words>1180</Words>
  <Application>Microsoft Office PowerPoint</Application>
  <PresentationFormat>On-screen Show (4:3)</PresentationFormat>
  <Paragraphs>253</Paragraphs>
  <Slides>39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KARDİYOPULMONER  ARREST VE RESUSİTASYON</vt:lpstr>
      <vt:lpstr>Kardiyak Arrest</vt:lpstr>
      <vt:lpstr>Ani Kardiyak Ölüm</vt:lpstr>
      <vt:lpstr>Kardiyak Arrest</vt:lpstr>
      <vt:lpstr>Kardiyak arrest</vt:lpstr>
      <vt:lpstr>Hastane dışı nedenlere göre prognoz</vt:lpstr>
      <vt:lpstr>Kardiyopulmoner Resusitasyon</vt:lpstr>
      <vt:lpstr>Slide 8</vt:lpstr>
      <vt:lpstr>2010  AHA guidelines for  CPR and ECC Yenilikler</vt:lpstr>
      <vt:lpstr>Slide 10</vt:lpstr>
      <vt:lpstr>Temel Yaşam Desteği</vt:lpstr>
      <vt:lpstr>Hastanede kardiyak arrest</vt:lpstr>
      <vt:lpstr>Havayolu-Ventilasyon</vt:lpstr>
      <vt:lpstr>Havayolu-Ventilasyon</vt:lpstr>
      <vt:lpstr>Göğüs Kompresyonu</vt:lpstr>
      <vt:lpstr>Kardiyak Arrest  Ritimleri</vt:lpstr>
      <vt:lpstr>Slide 17</vt:lpstr>
      <vt:lpstr>Slide 18</vt:lpstr>
      <vt:lpstr>Slide 19</vt:lpstr>
      <vt:lpstr>Slide 20</vt:lpstr>
      <vt:lpstr>Kardiyak Arrest  Ritimleri</vt:lpstr>
      <vt:lpstr>VF/Nabızsız VT</vt:lpstr>
      <vt:lpstr>Defibrilasyon</vt:lpstr>
      <vt:lpstr>Asistoli/Nabızsız elektrik aktivite(NEA)</vt:lpstr>
      <vt:lpstr>Düzeltilebilir sebepler</vt:lpstr>
      <vt:lpstr>Düzeltilebilir sebepler</vt:lpstr>
      <vt:lpstr>Slide 27</vt:lpstr>
      <vt:lpstr>İlaç uygulama yolları</vt:lpstr>
      <vt:lpstr>Adrenalin</vt:lpstr>
      <vt:lpstr>Amiodaron</vt:lpstr>
      <vt:lpstr>Lidokain</vt:lpstr>
      <vt:lpstr>Magnesium</vt:lpstr>
      <vt:lpstr>Atropin</vt:lpstr>
      <vt:lpstr>Sodyum Bikarbonat</vt:lpstr>
      <vt:lpstr>Kalsiyum </vt:lpstr>
      <vt:lpstr>Trombolitikler</vt:lpstr>
      <vt:lpstr> KPR sonrası bakım</vt:lpstr>
      <vt:lpstr> KPR sonrası bakım</vt:lpstr>
      <vt:lpstr>DNAR  Kararı (do not attempt  resuscitation)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KARDİYOPULMONER RESUSİTASYON</dc:title>
  <dc:creator>TEZ</dc:creator>
  <cp:lastModifiedBy>TEZ</cp:lastModifiedBy>
  <cp:revision>80</cp:revision>
  <dcterms:created xsi:type="dcterms:W3CDTF">2011-10-29T08:13:40Z</dcterms:created>
  <dcterms:modified xsi:type="dcterms:W3CDTF">2011-11-17T13:01:59Z</dcterms:modified>
</cp:coreProperties>
</file>